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6" r:id="rId9"/>
    <p:sldId id="262" r:id="rId10"/>
    <p:sldId id="264" r:id="rId11"/>
    <p:sldId id="263" r:id="rId12"/>
    <p:sldId id="265" r:id="rId13"/>
    <p:sldId id="267" r:id="rId14"/>
    <p:sldId id="268" r:id="rId15"/>
    <p:sldId id="269" r:id="rId16"/>
    <p:sldId id="270" r:id="rId17"/>
    <p:sldId id="271" r:id="rId18"/>
    <p:sldId id="272" r:id="rId19"/>
    <p:sldId id="273" r:id="rId20"/>
    <p:sldId id="274" r:id="rId21"/>
    <p:sldId id="275" r:id="rId22"/>
    <p:sldId id="276" r:id="rId23"/>
    <p:sldId id="281" r:id="rId24"/>
    <p:sldId id="282" r:id="rId25"/>
    <p:sldId id="277" r:id="rId26"/>
    <p:sldId id="278" r:id="rId27"/>
    <p:sldId id="279" r:id="rId28"/>
    <p:sldId id="280"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1101E-65B1-4CDF-8ACF-311ECC1FEAD2}" v="129" dt="2024-10-22T17:26:00.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microsoft.com/office/2015/10/relationships/revisionInfo" Target="revisionInfo.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Which</a:t>
            </a:r>
            <a:r>
              <a:rPr lang="en-GB" baseline="0"/>
              <a:t> description best describes you?</a:t>
            </a:r>
            <a:endParaRPr lang="en-GB"/>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4A7-417B-9F80-78E1210DE06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4A7-417B-9F80-78E1210DE06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4A7-417B-9F80-78E1210DE06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4A7-417B-9F80-78E1210DE067}"/>
              </c:ext>
            </c:extLst>
          </c:dPt>
          <c:cat>
            <c:strRef>
              <c:f>Sheet1!$A$1:$A$4</c:f>
              <c:strCache>
                <c:ptCount val="4"/>
                <c:pt idx="0">
                  <c:v>A PARENT acessing the service on behalf of my child</c:v>
                </c:pt>
                <c:pt idx="1">
                  <c:v>An ADULT with Special Guardianship Order for a child/young person</c:v>
                </c:pt>
                <c:pt idx="2">
                  <c:v>A YOUNG PERSON aged 16-25 years</c:v>
                </c:pt>
                <c:pt idx="3">
                  <c:v>A CHILD aged 14-16 years</c:v>
                </c:pt>
              </c:strCache>
            </c:strRef>
          </c:cat>
          <c:val>
            <c:numRef>
              <c:f>Sheet1!$B$1:$B$4</c:f>
              <c:numCache>
                <c:formatCode>General</c:formatCode>
                <c:ptCount val="4"/>
                <c:pt idx="0">
                  <c:v>38</c:v>
                </c:pt>
                <c:pt idx="1">
                  <c:v>2</c:v>
                </c:pt>
                <c:pt idx="2">
                  <c:v>0</c:v>
                </c:pt>
                <c:pt idx="3">
                  <c:v>0</c:v>
                </c:pt>
              </c:numCache>
            </c:numRef>
          </c:val>
          <c:extLst>
            <c:ext xmlns:c16="http://schemas.microsoft.com/office/drawing/2014/chart" uri="{C3380CC4-5D6E-409C-BE32-E72D297353CC}">
              <c16:uniqueId val="{00000008-B4A7-417B-9F80-78E1210DE06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How  helpful was the information,advice and support we gave you?</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09D-4019-922C-C8D4E6E5A25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09D-4019-922C-C8D4E6E5A25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09D-4019-922C-C8D4E6E5A25F}"/>
              </c:ext>
            </c:extLst>
          </c:dPt>
          <c:cat>
            <c:strRef>
              <c:f>Sheet1!$A$1:$A$3</c:f>
              <c:strCache>
                <c:ptCount val="3"/>
                <c:pt idx="0">
                  <c:v>Not very helpful</c:v>
                </c:pt>
                <c:pt idx="1">
                  <c:v>Fairly helpful</c:v>
                </c:pt>
                <c:pt idx="2">
                  <c:v>Very Helpful</c:v>
                </c:pt>
              </c:strCache>
            </c:strRef>
          </c:cat>
          <c:val>
            <c:numRef>
              <c:f>Sheet1!$B$1:$B$3</c:f>
              <c:numCache>
                <c:formatCode>General</c:formatCode>
                <c:ptCount val="3"/>
                <c:pt idx="0">
                  <c:v>0</c:v>
                </c:pt>
                <c:pt idx="1">
                  <c:v>3</c:v>
                </c:pt>
                <c:pt idx="2">
                  <c:v>37</c:v>
                </c:pt>
              </c:numCache>
            </c:numRef>
          </c:val>
          <c:extLst>
            <c:ext xmlns:c16="http://schemas.microsoft.com/office/drawing/2014/chart" uri="{C3380CC4-5D6E-409C-BE32-E72D297353CC}">
              <c16:uniqueId val="{00000006-309D-4019-922C-C8D4E6E5A25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How</a:t>
            </a:r>
            <a:r>
              <a:rPr lang="en-GB" baseline="0"/>
              <a:t> easy was it to get in touch with us?</a:t>
            </a:r>
            <a:endParaRPr lang="en-GB"/>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4FD-420F-B16B-9A7426E3E82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4FD-420F-B16B-9A7426E3E82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4FD-420F-B16B-9A7426E3E828}"/>
              </c:ext>
            </c:extLst>
          </c:dPt>
          <c:cat>
            <c:strRef>
              <c:f>Sheet1!$A$1:$A$3</c:f>
              <c:strCache>
                <c:ptCount val="3"/>
                <c:pt idx="0">
                  <c:v>not easy</c:v>
                </c:pt>
                <c:pt idx="1">
                  <c:v>fairly easy</c:v>
                </c:pt>
                <c:pt idx="2">
                  <c:v>very easy</c:v>
                </c:pt>
              </c:strCache>
            </c:strRef>
          </c:cat>
          <c:val>
            <c:numRef>
              <c:f>Sheet1!$B$1:$B$3</c:f>
              <c:numCache>
                <c:formatCode>General</c:formatCode>
                <c:ptCount val="3"/>
                <c:pt idx="0">
                  <c:v>0</c:v>
                </c:pt>
                <c:pt idx="1">
                  <c:v>10</c:v>
                </c:pt>
                <c:pt idx="2">
                  <c:v>30</c:v>
                </c:pt>
              </c:numCache>
            </c:numRef>
          </c:val>
          <c:extLst>
            <c:ext xmlns:c16="http://schemas.microsoft.com/office/drawing/2014/chart" uri="{C3380CC4-5D6E-409C-BE32-E72D297353CC}">
              <c16:uniqueId val="{00000006-C4FD-420F-B16B-9A7426E3E82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Main</a:t>
            </a:r>
            <a:r>
              <a:rPr lang="en-GB" baseline="0"/>
              <a:t> reasons for contacting IAS Service</a:t>
            </a:r>
            <a:endParaRPr lang="en-GB"/>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FA1-4AD2-8100-526E9DCDE7B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FA1-4AD2-8100-526E9DCDE7B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FA1-4AD2-8100-526E9DCDE7B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FA1-4AD2-8100-526E9DCDE7B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DFA1-4AD2-8100-526E9DCDE7B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DFA1-4AD2-8100-526E9DCDE7B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DFA1-4AD2-8100-526E9DCDE7B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DFA1-4AD2-8100-526E9DCDE7B5}"/>
              </c:ext>
            </c:extLst>
          </c:dPt>
          <c:cat>
            <c:strRef>
              <c:f>Sheet1!$A$1:$A$8</c:f>
              <c:strCache>
                <c:ptCount val="8"/>
                <c:pt idx="0">
                  <c:v>General advice/information on special educational needs</c:v>
                </c:pt>
                <c:pt idx="1">
                  <c:v>Information/advice on Exclusions</c:v>
                </c:pt>
                <c:pt idx="2">
                  <c:v>Information about Further Education</c:v>
                </c:pt>
                <c:pt idx="3">
                  <c:v>Information about a Health matter</c:v>
                </c:pt>
                <c:pt idx="4">
                  <c:v>Concerns about your child's progress at school</c:v>
                </c:pt>
                <c:pt idx="5">
                  <c:v>Support, someone to talk to about SEN concerns</c:v>
                </c:pt>
                <c:pt idx="6">
                  <c:v>Help with the statement process</c:v>
                </c:pt>
                <c:pt idx="7">
                  <c:v>Other</c:v>
                </c:pt>
              </c:strCache>
            </c:strRef>
          </c:cat>
          <c:val>
            <c:numRef>
              <c:f>Sheet1!$B$1:$B$8</c:f>
              <c:numCache>
                <c:formatCode>General</c:formatCode>
                <c:ptCount val="8"/>
                <c:pt idx="0">
                  <c:v>21</c:v>
                </c:pt>
                <c:pt idx="1">
                  <c:v>6</c:v>
                </c:pt>
                <c:pt idx="2">
                  <c:v>2</c:v>
                </c:pt>
                <c:pt idx="3">
                  <c:v>1</c:v>
                </c:pt>
                <c:pt idx="4">
                  <c:v>11</c:v>
                </c:pt>
                <c:pt idx="5">
                  <c:v>19</c:v>
                </c:pt>
                <c:pt idx="6">
                  <c:v>13</c:v>
                </c:pt>
                <c:pt idx="7">
                  <c:v>4</c:v>
                </c:pt>
              </c:numCache>
            </c:numRef>
          </c:val>
          <c:extLst>
            <c:ext xmlns:c16="http://schemas.microsoft.com/office/drawing/2014/chart" uri="{C3380CC4-5D6E-409C-BE32-E72D297353CC}">
              <c16:uniqueId val="{00000010-DFA1-4AD2-8100-526E9DCDE7B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0250262467191602"/>
          <c:y val="0.43228783902012247"/>
          <c:w val="0.636661198600175"/>
          <c:h val="0.539934383202099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How fair and unbiased do you think we were?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2D1-48C8-8CC3-47DB3F268F8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2D1-48C8-8CC3-47DB3F268F8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2D1-48C8-8CC3-47DB3F268F87}"/>
              </c:ext>
            </c:extLst>
          </c:dPt>
          <c:cat>
            <c:strRef>
              <c:f>Sheet1!$A$1:$A$3</c:f>
              <c:strCache>
                <c:ptCount val="3"/>
                <c:pt idx="0">
                  <c:v>unsure</c:v>
                </c:pt>
                <c:pt idx="1">
                  <c:v>not at all fair and unbiased</c:v>
                </c:pt>
                <c:pt idx="2">
                  <c:v>very fair and unbiased</c:v>
                </c:pt>
              </c:strCache>
            </c:strRef>
          </c:cat>
          <c:val>
            <c:numRef>
              <c:f>Sheet1!$B$1:$B$3</c:f>
              <c:numCache>
                <c:formatCode>General</c:formatCode>
                <c:ptCount val="3"/>
                <c:pt idx="0">
                  <c:v>1</c:v>
                </c:pt>
                <c:pt idx="1">
                  <c:v>1</c:v>
                </c:pt>
                <c:pt idx="2">
                  <c:v>38</c:v>
                </c:pt>
              </c:numCache>
            </c:numRef>
          </c:val>
          <c:extLst>
            <c:ext xmlns:c16="http://schemas.microsoft.com/office/drawing/2014/chart" uri="{C3380CC4-5D6E-409C-BE32-E72D297353CC}">
              <c16:uniqueId val="{00000006-D2D1-48C8-8CC3-47DB3F268F8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What difference did our information, advice and support make for you?</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12B-4DF0-813A-29F2138950D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12B-4DF0-813A-29F2138950D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12B-4DF0-813A-29F2138950DA}"/>
              </c:ext>
            </c:extLst>
          </c:dPt>
          <c:cat>
            <c:strRef>
              <c:f>Sheet1!$A$1:$A$3</c:f>
              <c:strCache>
                <c:ptCount val="3"/>
                <c:pt idx="0">
                  <c:v>no difference</c:v>
                </c:pt>
                <c:pt idx="1">
                  <c:v>some difference</c:v>
                </c:pt>
                <c:pt idx="2">
                  <c:v>much difference</c:v>
                </c:pt>
              </c:strCache>
            </c:strRef>
          </c:cat>
          <c:val>
            <c:numRef>
              <c:f>Sheet1!$B$1:$B$3</c:f>
              <c:numCache>
                <c:formatCode>General</c:formatCode>
                <c:ptCount val="3"/>
                <c:pt idx="0">
                  <c:v>1</c:v>
                </c:pt>
                <c:pt idx="1">
                  <c:v>6</c:v>
                </c:pt>
                <c:pt idx="2">
                  <c:v>32</c:v>
                </c:pt>
              </c:numCache>
            </c:numRef>
          </c:val>
          <c:extLst>
            <c:ext xmlns:c16="http://schemas.microsoft.com/office/drawing/2014/chart" uri="{C3380CC4-5D6E-409C-BE32-E72D297353CC}">
              <c16:uniqueId val="{00000006-012B-4DF0-813A-29F2138950D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Overall how satisfied were you with the service?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5DD-44FE-8C0A-6F283FCB7AE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5DD-44FE-8C0A-6F283FCB7AE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5DD-44FE-8C0A-6F283FCB7AED}"/>
              </c:ext>
            </c:extLst>
          </c:dPt>
          <c:cat>
            <c:strRef>
              <c:f>Sheet1!$A$1:$A$3</c:f>
              <c:strCache>
                <c:ptCount val="3"/>
                <c:pt idx="0">
                  <c:v>not satisfied</c:v>
                </c:pt>
                <c:pt idx="1">
                  <c:v>fairly satisfied</c:v>
                </c:pt>
                <c:pt idx="2">
                  <c:v>very satisfied</c:v>
                </c:pt>
              </c:strCache>
            </c:strRef>
          </c:cat>
          <c:val>
            <c:numRef>
              <c:f>Sheet1!$B$1:$B$3</c:f>
              <c:numCache>
                <c:formatCode>General</c:formatCode>
                <c:ptCount val="3"/>
                <c:pt idx="0">
                  <c:v>0</c:v>
                </c:pt>
                <c:pt idx="1">
                  <c:v>3</c:v>
                </c:pt>
                <c:pt idx="2">
                  <c:v>36</c:v>
                </c:pt>
              </c:numCache>
            </c:numRef>
          </c:val>
          <c:extLst>
            <c:ext xmlns:c16="http://schemas.microsoft.com/office/drawing/2014/chart" uri="{C3380CC4-5D6E-409C-BE32-E72D297353CC}">
              <c16:uniqueId val="{00000006-95DD-44FE-8C0A-6F283FCB7AE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How likely are you to recommend this service to others?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6EA-4534-8C8B-A2FA26202D1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6EA-4534-8C8B-A2FA26202D1B}"/>
              </c:ext>
            </c:extLst>
          </c:dPt>
          <c:cat>
            <c:strRef>
              <c:f>Sheet1!$A$1:$A$2</c:f>
              <c:strCache>
                <c:ptCount val="2"/>
                <c:pt idx="0">
                  <c:v>No, I would not recommend this service to others</c:v>
                </c:pt>
                <c:pt idx="1">
                  <c:v>Yes, I would recommend this service to others</c:v>
                </c:pt>
              </c:strCache>
            </c:strRef>
          </c:cat>
          <c:val>
            <c:numRef>
              <c:f>Sheet1!$B$1:$B$2</c:f>
              <c:numCache>
                <c:formatCode>General</c:formatCode>
                <c:ptCount val="2"/>
                <c:pt idx="0">
                  <c:v>0</c:v>
                </c:pt>
                <c:pt idx="1">
                  <c:v>40</c:v>
                </c:pt>
              </c:numCache>
            </c:numRef>
          </c:val>
          <c:extLst>
            <c:ext xmlns:c16="http://schemas.microsoft.com/office/drawing/2014/chart" uri="{C3380CC4-5D6E-409C-BE32-E72D297353CC}">
              <c16:uniqueId val="{00000004-76EA-4534-8C8B-A2FA26202D1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69B69-77DC-4123-A4B3-C11E87B2AA8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6A484F6-3075-4003-A14A-4B30F56D4F85}">
      <dgm:prSet/>
      <dgm:spPr/>
      <dgm:t>
        <a:bodyPr/>
        <a:lstStyle/>
        <a:p>
          <a:r>
            <a:rPr lang="en-GB"/>
            <a:t>Service Overview</a:t>
          </a:r>
          <a:endParaRPr lang="en-US"/>
        </a:p>
      </dgm:t>
    </dgm:pt>
    <dgm:pt modelId="{8270E9D0-F149-4D39-8A48-8FA79E9B8742}" type="parTrans" cxnId="{487AA67F-1136-4714-9D54-2DA1FC81410C}">
      <dgm:prSet/>
      <dgm:spPr/>
      <dgm:t>
        <a:bodyPr/>
        <a:lstStyle/>
        <a:p>
          <a:endParaRPr lang="en-US"/>
        </a:p>
      </dgm:t>
    </dgm:pt>
    <dgm:pt modelId="{4C2B0175-8647-4EAC-9296-36CEA5D688A4}" type="sibTrans" cxnId="{487AA67F-1136-4714-9D54-2DA1FC81410C}">
      <dgm:prSet/>
      <dgm:spPr/>
      <dgm:t>
        <a:bodyPr/>
        <a:lstStyle/>
        <a:p>
          <a:endParaRPr lang="en-US"/>
        </a:p>
      </dgm:t>
    </dgm:pt>
    <dgm:pt modelId="{8C2C1281-19E4-41DB-A87A-04FDCE886781}">
      <dgm:prSet/>
      <dgm:spPr/>
      <dgm:t>
        <a:bodyPr/>
        <a:lstStyle/>
        <a:p>
          <a:r>
            <a:rPr lang="en-GB"/>
            <a:t>Promotional materials</a:t>
          </a:r>
          <a:endParaRPr lang="en-US"/>
        </a:p>
      </dgm:t>
    </dgm:pt>
    <dgm:pt modelId="{3774B93F-7F1F-47F4-9F3D-7AF19627CC8C}" type="parTrans" cxnId="{5AD23EE8-5B01-48CC-81B3-2DA306EF4421}">
      <dgm:prSet/>
      <dgm:spPr/>
      <dgm:t>
        <a:bodyPr/>
        <a:lstStyle/>
        <a:p>
          <a:endParaRPr lang="en-US"/>
        </a:p>
      </dgm:t>
    </dgm:pt>
    <dgm:pt modelId="{E65F1257-E5EA-4C6C-8126-F84328D7CB25}" type="sibTrans" cxnId="{5AD23EE8-5B01-48CC-81B3-2DA306EF4421}">
      <dgm:prSet/>
      <dgm:spPr/>
      <dgm:t>
        <a:bodyPr/>
        <a:lstStyle/>
        <a:p>
          <a:endParaRPr lang="en-US"/>
        </a:p>
      </dgm:t>
    </dgm:pt>
    <dgm:pt modelId="{045D27C3-0A6B-42D7-88BB-77E38FFC2620}">
      <dgm:prSet/>
      <dgm:spPr/>
      <dgm:t>
        <a:bodyPr/>
        <a:lstStyle/>
        <a:p>
          <a:r>
            <a:rPr lang="en-GB"/>
            <a:t>Telephone call-back service</a:t>
          </a:r>
          <a:endParaRPr lang="en-US"/>
        </a:p>
      </dgm:t>
    </dgm:pt>
    <dgm:pt modelId="{F3B6C68D-BD5E-4E0E-9F19-DD1F71DB0B34}" type="parTrans" cxnId="{1557DF39-D7B5-4984-9F58-6CB8E9D6321F}">
      <dgm:prSet/>
      <dgm:spPr/>
      <dgm:t>
        <a:bodyPr/>
        <a:lstStyle/>
        <a:p>
          <a:endParaRPr lang="en-US"/>
        </a:p>
      </dgm:t>
    </dgm:pt>
    <dgm:pt modelId="{D4EACF2C-B924-436F-964A-51250AF149E1}" type="sibTrans" cxnId="{1557DF39-D7B5-4984-9F58-6CB8E9D6321F}">
      <dgm:prSet/>
      <dgm:spPr/>
      <dgm:t>
        <a:bodyPr/>
        <a:lstStyle/>
        <a:p>
          <a:endParaRPr lang="en-US"/>
        </a:p>
      </dgm:t>
    </dgm:pt>
    <dgm:pt modelId="{369E2A81-E1E5-4812-8AB9-39C18502FE92}">
      <dgm:prSet/>
      <dgm:spPr/>
      <dgm:t>
        <a:bodyPr/>
        <a:lstStyle/>
        <a:p>
          <a:r>
            <a:rPr lang="en-GB"/>
            <a:t>Governance</a:t>
          </a:r>
          <a:endParaRPr lang="en-US"/>
        </a:p>
      </dgm:t>
    </dgm:pt>
    <dgm:pt modelId="{7F944C16-5328-4A94-BBFE-182A3BAAA9A6}" type="parTrans" cxnId="{B4E7490F-7924-412F-9A7B-E120B30AB2C2}">
      <dgm:prSet/>
      <dgm:spPr/>
      <dgm:t>
        <a:bodyPr/>
        <a:lstStyle/>
        <a:p>
          <a:endParaRPr lang="en-US"/>
        </a:p>
      </dgm:t>
    </dgm:pt>
    <dgm:pt modelId="{54668E4B-8B55-4E5A-9B15-932C67671A39}" type="sibTrans" cxnId="{B4E7490F-7924-412F-9A7B-E120B30AB2C2}">
      <dgm:prSet/>
      <dgm:spPr/>
      <dgm:t>
        <a:bodyPr/>
        <a:lstStyle/>
        <a:p>
          <a:endParaRPr lang="en-US"/>
        </a:p>
      </dgm:t>
    </dgm:pt>
    <dgm:pt modelId="{02CEA74C-4065-4652-98F3-07F3BD3DD2EF}">
      <dgm:prSet/>
      <dgm:spPr/>
      <dgm:t>
        <a:bodyPr/>
        <a:lstStyle/>
        <a:p>
          <a:r>
            <a:rPr lang="en-GB"/>
            <a:t>Collaborations</a:t>
          </a:r>
          <a:endParaRPr lang="en-US"/>
        </a:p>
      </dgm:t>
    </dgm:pt>
    <dgm:pt modelId="{F1A79553-B643-4EC6-95CB-FFE1E6C15E2F}" type="parTrans" cxnId="{B53B584E-03BE-44FB-8057-CDB95AC090C2}">
      <dgm:prSet/>
      <dgm:spPr/>
      <dgm:t>
        <a:bodyPr/>
        <a:lstStyle/>
        <a:p>
          <a:endParaRPr lang="en-US"/>
        </a:p>
      </dgm:t>
    </dgm:pt>
    <dgm:pt modelId="{887C9430-077A-487F-8C2C-2233FD2F529C}" type="sibTrans" cxnId="{B53B584E-03BE-44FB-8057-CDB95AC090C2}">
      <dgm:prSet/>
      <dgm:spPr/>
      <dgm:t>
        <a:bodyPr/>
        <a:lstStyle/>
        <a:p>
          <a:endParaRPr lang="en-US"/>
        </a:p>
      </dgm:t>
    </dgm:pt>
    <dgm:pt modelId="{A7D8F5ED-F449-451D-9ADF-88445414181B}">
      <dgm:prSet/>
      <dgm:spPr/>
      <dgm:t>
        <a:bodyPr/>
        <a:lstStyle/>
        <a:p>
          <a:r>
            <a:rPr lang="en-GB"/>
            <a:t>Early Years Training</a:t>
          </a:r>
          <a:endParaRPr lang="en-US"/>
        </a:p>
      </dgm:t>
    </dgm:pt>
    <dgm:pt modelId="{B34B1AF7-138C-402A-9C5E-FE9A7E24B142}" type="parTrans" cxnId="{2E91BFC1-3E99-4CFD-AC01-50C479DBDF27}">
      <dgm:prSet/>
      <dgm:spPr/>
      <dgm:t>
        <a:bodyPr/>
        <a:lstStyle/>
        <a:p>
          <a:endParaRPr lang="en-US"/>
        </a:p>
      </dgm:t>
    </dgm:pt>
    <dgm:pt modelId="{3E5C0BDF-F067-4FEA-AC4E-83F5319189BA}" type="sibTrans" cxnId="{2E91BFC1-3E99-4CFD-AC01-50C479DBDF27}">
      <dgm:prSet/>
      <dgm:spPr/>
      <dgm:t>
        <a:bodyPr/>
        <a:lstStyle/>
        <a:p>
          <a:endParaRPr lang="en-US"/>
        </a:p>
      </dgm:t>
    </dgm:pt>
    <dgm:pt modelId="{B240F9BD-6AFA-4039-9DFF-499F9C507CA3}">
      <dgm:prSet/>
      <dgm:spPr/>
      <dgm:t>
        <a:bodyPr/>
        <a:lstStyle/>
        <a:p>
          <a:r>
            <a:rPr lang="en-GB"/>
            <a:t>LGA SEND Peer Review</a:t>
          </a:r>
          <a:endParaRPr lang="en-US"/>
        </a:p>
      </dgm:t>
    </dgm:pt>
    <dgm:pt modelId="{FE2275DA-B3F8-442C-BA6A-DE9D20B2FE87}" type="parTrans" cxnId="{D49BDAF1-5A5B-4A52-9514-2D035F8EF8E6}">
      <dgm:prSet/>
      <dgm:spPr/>
      <dgm:t>
        <a:bodyPr/>
        <a:lstStyle/>
        <a:p>
          <a:endParaRPr lang="en-US"/>
        </a:p>
      </dgm:t>
    </dgm:pt>
    <dgm:pt modelId="{CAF9A1B8-829E-49B3-938A-078FB6C5AB15}" type="sibTrans" cxnId="{D49BDAF1-5A5B-4A52-9514-2D035F8EF8E6}">
      <dgm:prSet/>
      <dgm:spPr/>
      <dgm:t>
        <a:bodyPr/>
        <a:lstStyle/>
        <a:p>
          <a:endParaRPr lang="en-US"/>
        </a:p>
      </dgm:t>
    </dgm:pt>
    <dgm:pt modelId="{1DAB26E9-899F-40DB-98A6-BC69F5D854AC}">
      <dgm:prSet/>
      <dgm:spPr/>
      <dgm:t>
        <a:bodyPr/>
        <a:lstStyle/>
        <a:p>
          <a:r>
            <a:rPr lang="en-GB"/>
            <a:t>Capacity</a:t>
          </a:r>
          <a:endParaRPr lang="en-US"/>
        </a:p>
      </dgm:t>
    </dgm:pt>
    <dgm:pt modelId="{8D706309-5613-4B1E-B938-29B1B688F875}" type="parTrans" cxnId="{AFB882FD-E729-4510-A09E-D8E3111E0E12}">
      <dgm:prSet/>
      <dgm:spPr/>
      <dgm:t>
        <a:bodyPr/>
        <a:lstStyle/>
        <a:p>
          <a:endParaRPr lang="en-US"/>
        </a:p>
      </dgm:t>
    </dgm:pt>
    <dgm:pt modelId="{2DA7418A-E5D1-4501-B787-0BBF6D5866A7}" type="sibTrans" cxnId="{AFB882FD-E729-4510-A09E-D8E3111E0E12}">
      <dgm:prSet/>
      <dgm:spPr/>
      <dgm:t>
        <a:bodyPr/>
        <a:lstStyle/>
        <a:p>
          <a:endParaRPr lang="en-US"/>
        </a:p>
      </dgm:t>
    </dgm:pt>
    <dgm:pt modelId="{5533144C-F4AE-49F9-80E3-1914E83C91DA}">
      <dgm:prSet/>
      <dgm:spPr/>
      <dgm:t>
        <a:bodyPr/>
        <a:lstStyle/>
        <a:p>
          <a:r>
            <a:rPr lang="en-GB"/>
            <a:t>Professional Development</a:t>
          </a:r>
          <a:endParaRPr lang="en-US"/>
        </a:p>
      </dgm:t>
    </dgm:pt>
    <dgm:pt modelId="{A67F37EB-9221-4AEC-9AEC-D7A684FA92EB}" type="parTrans" cxnId="{7528B657-94CF-422D-B9B1-66C1F33C370F}">
      <dgm:prSet/>
      <dgm:spPr/>
      <dgm:t>
        <a:bodyPr/>
        <a:lstStyle/>
        <a:p>
          <a:endParaRPr lang="en-US"/>
        </a:p>
      </dgm:t>
    </dgm:pt>
    <dgm:pt modelId="{77E0791B-D524-4436-BB2E-21AC636CB233}" type="sibTrans" cxnId="{7528B657-94CF-422D-B9B1-66C1F33C370F}">
      <dgm:prSet/>
      <dgm:spPr/>
      <dgm:t>
        <a:bodyPr/>
        <a:lstStyle/>
        <a:p>
          <a:endParaRPr lang="en-US"/>
        </a:p>
      </dgm:t>
    </dgm:pt>
    <dgm:pt modelId="{E3472FBF-9B47-4212-8CB3-F37DC0C2298F}">
      <dgm:prSet/>
      <dgm:spPr/>
      <dgm:t>
        <a:bodyPr/>
        <a:lstStyle/>
        <a:p>
          <a:r>
            <a:rPr lang="en-GB"/>
            <a:t>Customer Survey results</a:t>
          </a:r>
          <a:endParaRPr lang="en-US"/>
        </a:p>
      </dgm:t>
    </dgm:pt>
    <dgm:pt modelId="{9C8037DF-4545-4308-B9FA-A7A9707D68B9}" type="parTrans" cxnId="{66B9F2E4-D6D3-4548-BB88-6E07F6C93D53}">
      <dgm:prSet/>
      <dgm:spPr/>
      <dgm:t>
        <a:bodyPr/>
        <a:lstStyle/>
        <a:p>
          <a:endParaRPr lang="en-US"/>
        </a:p>
      </dgm:t>
    </dgm:pt>
    <dgm:pt modelId="{0577D2E8-7FAA-4FB5-BFCF-FC51DED482D4}" type="sibTrans" cxnId="{66B9F2E4-D6D3-4548-BB88-6E07F6C93D53}">
      <dgm:prSet/>
      <dgm:spPr/>
      <dgm:t>
        <a:bodyPr/>
        <a:lstStyle/>
        <a:p>
          <a:endParaRPr lang="en-US"/>
        </a:p>
      </dgm:t>
    </dgm:pt>
    <dgm:pt modelId="{A3442CB3-5B76-4943-AFDF-97B90E922914}">
      <dgm:prSet/>
      <dgm:spPr/>
      <dgm:t>
        <a:bodyPr/>
        <a:lstStyle/>
        <a:p>
          <a:r>
            <a:rPr lang="en-GB"/>
            <a:t>Case Study</a:t>
          </a:r>
          <a:endParaRPr lang="en-US"/>
        </a:p>
      </dgm:t>
    </dgm:pt>
    <dgm:pt modelId="{6B09E756-237B-42CF-946D-3BBD0D6BE1B1}" type="parTrans" cxnId="{D1D277C1-33F1-4594-8034-A73498B1EE26}">
      <dgm:prSet/>
      <dgm:spPr/>
      <dgm:t>
        <a:bodyPr/>
        <a:lstStyle/>
        <a:p>
          <a:endParaRPr lang="en-US"/>
        </a:p>
      </dgm:t>
    </dgm:pt>
    <dgm:pt modelId="{AEE6E84D-3B57-4B79-B3B5-FA4FDD4A5F52}" type="sibTrans" cxnId="{D1D277C1-33F1-4594-8034-A73498B1EE26}">
      <dgm:prSet/>
      <dgm:spPr/>
      <dgm:t>
        <a:bodyPr/>
        <a:lstStyle/>
        <a:p>
          <a:endParaRPr lang="en-US"/>
        </a:p>
      </dgm:t>
    </dgm:pt>
    <dgm:pt modelId="{EF21CB23-56A0-4159-AA6D-10BB90B0654B}">
      <dgm:prSet/>
      <dgm:spPr/>
      <dgm:t>
        <a:bodyPr/>
        <a:lstStyle/>
        <a:p>
          <a:r>
            <a:rPr lang="en-GB"/>
            <a:t>Risks</a:t>
          </a:r>
          <a:endParaRPr lang="en-US"/>
        </a:p>
      </dgm:t>
    </dgm:pt>
    <dgm:pt modelId="{D621E836-964F-49A1-B813-43920AF5E448}" type="parTrans" cxnId="{C9214559-B7E9-4F56-9C09-1573D4B39763}">
      <dgm:prSet/>
      <dgm:spPr/>
      <dgm:t>
        <a:bodyPr/>
        <a:lstStyle/>
        <a:p>
          <a:endParaRPr lang="en-US"/>
        </a:p>
      </dgm:t>
    </dgm:pt>
    <dgm:pt modelId="{A0D1F690-14B2-4F9C-8781-D35F2E8CB032}" type="sibTrans" cxnId="{C9214559-B7E9-4F56-9C09-1573D4B39763}">
      <dgm:prSet/>
      <dgm:spPr/>
      <dgm:t>
        <a:bodyPr/>
        <a:lstStyle/>
        <a:p>
          <a:endParaRPr lang="en-US"/>
        </a:p>
      </dgm:t>
    </dgm:pt>
    <dgm:pt modelId="{E58667C3-282C-4EF8-8811-A118E1C81D88}">
      <dgm:prSet/>
      <dgm:spPr/>
      <dgm:t>
        <a:bodyPr/>
        <a:lstStyle/>
        <a:p>
          <a:r>
            <a:rPr lang="en-GB"/>
            <a:t>Service stats</a:t>
          </a:r>
          <a:endParaRPr lang="en-US"/>
        </a:p>
      </dgm:t>
    </dgm:pt>
    <dgm:pt modelId="{DD979530-D33D-40EB-8201-2203F5BA9ADD}" type="parTrans" cxnId="{A5448383-D3C9-45BF-A722-93CDB0CAC2A5}">
      <dgm:prSet/>
      <dgm:spPr/>
      <dgm:t>
        <a:bodyPr/>
        <a:lstStyle/>
        <a:p>
          <a:endParaRPr lang="en-US"/>
        </a:p>
      </dgm:t>
    </dgm:pt>
    <dgm:pt modelId="{A541F664-FBD3-4688-98E3-899E921A3BFF}" type="sibTrans" cxnId="{A5448383-D3C9-45BF-A722-93CDB0CAC2A5}">
      <dgm:prSet/>
      <dgm:spPr/>
      <dgm:t>
        <a:bodyPr/>
        <a:lstStyle/>
        <a:p>
          <a:endParaRPr lang="en-US"/>
        </a:p>
      </dgm:t>
    </dgm:pt>
    <dgm:pt modelId="{0AE45A2E-77A2-47E8-89D9-B80804932C91}">
      <dgm:prSet/>
      <dgm:spPr/>
      <dgm:t>
        <a:bodyPr/>
        <a:lstStyle/>
        <a:p>
          <a:r>
            <a:rPr lang="en-GB"/>
            <a:t>Commendations</a:t>
          </a:r>
          <a:endParaRPr lang="en-US"/>
        </a:p>
      </dgm:t>
    </dgm:pt>
    <dgm:pt modelId="{FEC7044A-5A03-4CE9-B009-0792B32251EF}" type="parTrans" cxnId="{A09FC53E-1622-4409-8D22-4DF13AD41E6F}">
      <dgm:prSet/>
      <dgm:spPr/>
      <dgm:t>
        <a:bodyPr/>
        <a:lstStyle/>
        <a:p>
          <a:endParaRPr lang="en-US"/>
        </a:p>
      </dgm:t>
    </dgm:pt>
    <dgm:pt modelId="{C3BDAE85-073A-46F4-AF8D-85D475F2A654}" type="sibTrans" cxnId="{A09FC53E-1622-4409-8D22-4DF13AD41E6F}">
      <dgm:prSet/>
      <dgm:spPr/>
      <dgm:t>
        <a:bodyPr/>
        <a:lstStyle/>
        <a:p>
          <a:endParaRPr lang="en-US"/>
        </a:p>
      </dgm:t>
    </dgm:pt>
    <dgm:pt modelId="{FFB74D52-A674-42B6-A6AB-DD58A61A0A96}">
      <dgm:prSet/>
      <dgm:spPr/>
      <dgm:t>
        <a:bodyPr/>
        <a:lstStyle/>
        <a:p>
          <a:r>
            <a:rPr lang="en-GB"/>
            <a:t>Looking forward</a:t>
          </a:r>
          <a:endParaRPr lang="en-US"/>
        </a:p>
      </dgm:t>
    </dgm:pt>
    <dgm:pt modelId="{76878649-399D-4837-8ADB-E3DF8646F0E9}" type="parTrans" cxnId="{A7932525-A296-49E6-9FA2-9E1DB0D789B9}">
      <dgm:prSet/>
      <dgm:spPr/>
      <dgm:t>
        <a:bodyPr/>
        <a:lstStyle/>
        <a:p>
          <a:endParaRPr lang="en-US"/>
        </a:p>
      </dgm:t>
    </dgm:pt>
    <dgm:pt modelId="{774B5F5A-8859-487E-851A-75F37965377C}" type="sibTrans" cxnId="{A7932525-A296-49E6-9FA2-9E1DB0D789B9}">
      <dgm:prSet/>
      <dgm:spPr/>
      <dgm:t>
        <a:bodyPr/>
        <a:lstStyle/>
        <a:p>
          <a:endParaRPr lang="en-US"/>
        </a:p>
      </dgm:t>
    </dgm:pt>
    <dgm:pt modelId="{3751D28F-F37D-4317-8468-B3267EE7CBAB}" type="pres">
      <dgm:prSet presAssocID="{64769B69-77DC-4123-A4B3-C11E87B2AA80}" presName="vert0" presStyleCnt="0">
        <dgm:presLayoutVars>
          <dgm:dir/>
          <dgm:animOne val="branch"/>
          <dgm:animLvl val="lvl"/>
        </dgm:presLayoutVars>
      </dgm:prSet>
      <dgm:spPr/>
    </dgm:pt>
    <dgm:pt modelId="{EF883346-DAE1-4255-8261-A7DF6A601E9A}" type="pres">
      <dgm:prSet presAssocID="{36A484F6-3075-4003-A14A-4B30F56D4F85}" presName="thickLine" presStyleLbl="alignNode1" presStyleIdx="0" presStyleCnt="15"/>
      <dgm:spPr/>
    </dgm:pt>
    <dgm:pt modelId="{75C0F34C-6846-48E9-B7E8-A7F7FB8FD3A0}" type="pres">
      <dgm:prSet presAssocID="{36A484F6-3075-4003-A14A-4B30F56D4F85}" presName="horz1" presStyleCnt="0"/>
      <dgm:spPr/>
    </dgm:pt>
    <dgm:pt modelId="{71B694A9-2FD4-457A-936B-AFED4DF16708}" type="pres">
      <dgm:prSet presAssocID="{36A484F6-3075-4003-A14A-4B30F56D4F85}" presName="tx1" presStyleLbl="revTx" presStyleIdx="0" presStyleCnt="15"/>
      <dgm:spPr/>
    </dgm:pt>
    <dgm:pt modelId="{A9052D92-AEA0-4B68-AB8F-FD6F4EAF5DA2}" type="pres">
      <dgm:prSet presAssocID="{36A484F6-3075-4003-A14A-4B30F56D4F85}" presName="vert1" presStyleCnt="0"/>
      <dgm:spPr/>
    </dgm:pt>
    <dgm:pt modelId="{807B8218-0A47-4546-B4BC-27408FC291F2}" type="pres">
      <dgm:prSet presAssocID="{8C2C1281-19E4-41DB-A87A-04FDCE886781}" presName="thickLine" presStyleLbl="alignNode1" presStyleIdx="1" presStyleCnt="15"/>
      <dgm:spPr/>
    </dgm:pt>
    <dgm:pt modelId="{582D8954-4D71-4A66-B0E4-4774A9D5CF1A}" type="pres">
      <dgm:prSet presAssocID="{8C2C1281-19E4-41DB-A87A-04FDCE886781}" presName="horz1" presStyleCnt="0"/>
      <dgm:spPr/>
    </dgm:pt>
    <dgm:pt modelId="{19F17DFF-0F54-4058-AE98-83D378F43E74}" type="pres">
      <dgm:prSet presAssocID="{8C2C1281-19E4-41DB-A87A-04FDCE886781}" presName="tx1" presStyleLbl="revTx" presStyleIdx="1" presStyleCnt="15"/>
      <dgm:spPr/>
    </dgm:pt>
    <dgm:pt modelId="{759C1455-92DE-4E6E-849C-427B0E4E525E}" type="pres">
      <dgm:prSet presAssocID="{8C2C1281-19E4-41DB-A87A-04FDCE886781}" presName="vert1" presStyleCnt="0"/>
      <dgm:spPr/>
    </dgm:pt>
    <dgm:pt modelId="{9E14DD69-3D05-4E41-A56C-BEA5F2A53749}" type="pres">
      <dgm:prSet presAssocID="{045D27C3-0A6B-42D7-88BB-77E38FFC2620}" presName="thickLine" presStyleLbl="alignNode1" presStyleIdx="2" presStyleCnt="15"/>
      <dgm:spPr/>
    </dgm:pt>
    <dgm:pt modelId="{E2740E47-C6F9-45A6-9A03-7D5A4A1010E2}" type="pres">
      <dgm:prSet presAssocID="{045D27C3-0A6B-42D7-88BB-77E38FFC2620}" presName="horz1" presStyleCnt="0"/>
      <dgm:spPr/>
    </dgm:pt>
    <dgm:pt modelId="{77080F00-6D7C-416D-BFF5-0239553DDD55}" type="pres">
      <dgm:prSet presAssocID="{045D27C3-0A6B-42D7-88BB-77E38FFC2620}" presName="tx1" presStyleLbl="revTx" presStyleIdx="2" presStyleCnt="15"/>
      <dgm:spPr/>
    </dgm:pt>
    <dgm:pt modelId="{EE9BD082-BB54-4E10-8FB3-DF38040A3947}" type="pres">
      <dgm:prSet presAssocID="{045D27C3-0A6B-42D7-88BB-77E38FFC2620}" presName="vert1" presStyleCnt="0"/>
      <dgm:spPr/>
    </dgm:pt>
    <dgm:pt modelId="{9E8036B1-B9D5-4EC5-8879-39C276DD97C0}" type="pres">
      <dgm:prSet presAssocID="{369E2A81-E1E5-4812-8AB9-39C18502FE92}" presName="thickLine" presStyleLbl="alignNode1" presStyleIdx="3" presStyleCnt="15"/>
      <dgm:spPr/>
    </dgm:pt>
    <dgm:pt modelId="{FB2C440D-ABF9-4469-8A2C-5EB35279211E}" type="pres">
      <dgm:prSet presAssocID="{369E2A81-E1E5-4812-8AB9-39C18502FE92}" presName="horz1" presStyleCnt="0"/>
      <dgm:spPr/>
    </dgm:pt>
    <dgm:pt modelId="{5B8C8A31-54C4-4721-903F-A70B6F87751E}" type="pres">
      <dgm:prSet presAssocID="{369E2A81-E1E5-4812-8AB9-39C18502FE92}" presName="tx1" presStyleLbl="revTx" presStyleIdx="3" presStyleCnt="15"/>
      <dgm:spPr/>
    </dgm:pt>
    <dgm:pt modelId="{7FD56D9D-A1DE-4699-98B4-CACCCE318317}" type="pres">
      <dgm:prSet presAssocID="{369E2A81-E1E5-4812-8AB9-39C18502FE92}" presName="vert1" presStyleCnt="0"/>
      <dgm:spPr/>
    </dgm:pt>
    <dgm:pt modelId="{0BA9CE67-21A5-4576-8E01-BD12D94328B3}" type="pres">
      <dgm:prSet presAssocID="{02CEA74C-4065-4652-98F3-07F3BD3DD2EF}" presName="thickLine" presStyleLbl="alignNode1" presStyleIdx="4" presStyleCnt="15"/>
      <dgm:spPr/>
    </dgm:pt>
    <dgm:pt modelId="{EBAF89FF-02D9-4396-BAD8-654A90289B5D}" type="pres">
      <dgm:prSet presAssocID="{02CEA74C-4065-4652-98F3-07F3BD3DD2EF}" presName="horz1" presStyleCnt="0"/>
      <dgm:spPr/>
    </dgm:pt>
    <dgm:pt modelId="{7B326ECC-8109-45BA-AA5B-65BB8372AF6B}" type="pres">
      <dgm:prSet presAssocID="{02CEA74C-4065-4652-98F3-07F3BD3DD2EF}" presName="tx1" presStyleLbl="revTx" presStyleIdx="4" presStyleCnt="15"/>
      <dgm:spPr/>
    </dgm:pt>
    <dgm:pt modelId="{6E8E75F9-905D-41C3-9D1B-4D6B197782B9}" type="pres">
      <dgm:prSet presAssocID="{02CEA74C-4065-4652-98F3-07F3BD3DD2EF}" presName="vert1" presStyleCnt="0"/>
      <dgm:spPr/>
    </dgm:pt>
    <dgm:pt modelId="{3DB7193D-9612-4865-B317-435677EBD829}" type="pres">
      <dgm:prSet presAssocID="{A7D8F5ED-F449-451D-9ADF-88445414181B}" presName="thickLine" presStyleLbl="alignNode1" presStyleIdx="5" presStyleCnt="15"/>
      <dgm:spPr/>
    </dgm:pt>
    <dgm:pt modelId="{DBBE49FB-56C2-4E2F-85B5-AED4B50486F8}" type="pres">
      <dgm:prSet presAssocID="{A7D8F5ED-F449-451D-9ADF-88445414181B}" presName="horz1" presStyleCnt="0"/>
      <dgm:spPr/>
    </dgm:pt>
    <dgm:pt modelId="{EA39E126-533E-4C52-BE62-2FBB75CABD60}" type="pres">
      <dgm:prSet presAssocID="{A7D8F5ED-F449-451D-9ADF-88445414181B}" presName="tx1" presStyleLbl="revTx" presStyleIdx="5" presStyleCnt="15"/>
      <dgm:spPr/>
    </dgm:pt>
    <dgm:pt modelId="{3A905255-02A9-4960-8018-7A96759C7A98}" type="pres">
      <dgm:prSet presAssocID="{A7D8F5ED-F449-451D-9ADF-88445414181B}" presName="vert1" presStyleCnt="0"/>
      <dgm:spPr/>
    </dgm:pt>
    <dgm:pt modelId="{3CB9DA02-9619-476F-95F6-186456B83A9D}" type="pres">
      <dgm:prSet presAssocID="{B240F9BD-6AFA-4039-9DFF-499F9C507CA3}" presName="thickLine" presStyleLbl="alignNode1" presStyleIdx="6" presStyleCnt="15"/>
      <dgm:spPr/>
    </dgm:pt>
    <dgm:pt modelId="{B3426FA2-E692-45AE-BF2C-F59DD01E2A81}" type="pres">
      <dgm:prSet presAssocID="{B240F9BD-6AFA-4039-9DFF-499F9C507CA3}" presName="horz1" presStyleCnt="0"/>
      <dgm:spPr/>
    </dgm:pt>
    <dgm:pt modelId="{C067DADC-4DFE-417C-A135-0070ACC294EA}" type="pres">
      <dgm:prSet presAssocID="{B240F9BD-6AFA-4039-9DFF-499F9C507CA3}" presName="tx1" presStyleLbl="revTx" presStyleIdx="6" presStyleCnt="15"/>
      <dgm:spPr/>
    </dgm:pt>
    <dgm:pt modelId="{FCF4CE96-5C1E-4F89-BB1F-5C0CA9FABBEF}" type="pres">
      <dgm:prSet presAssocID="{B240F9BD-6AFA-4039-9DFF-499F9C507CA3}" presName="vert1" presStyleCnt="0"/>
      <dgm:spPr/>
    </dgm:pt>
    <dgm:pt modelId="{1CE43FE4-79AD-4971-B016-A19C17C94CC2}" type="pres">
      <dgm:prSet presAssocID="{1DAB26E9-899F-40DB-98A6-BC69F5D854AC}" presName="thickLine" presStyleLbl="alignNode1" presStyleIdx="7" presStyleCnt="15"/>
      <dgm:spPr/>
    </dgm:pt>
    <dgm:pt modelId="{64A48BA2-4CDF-4FE9-B22F-7DAFA91806D2}" type="pres">
      <dgm:prSet presAssocID="{1DAB26E9-899F-40DB-98A6-BC69F5D854AC}" presName="horz1" presStyleCnt="0"/>
      <dgm:spPr/>
    </dgm:pt>
    <dgm:pt modelId="{F43A2FE4-925F-4CCA-A4DF-10F44C3392FE}" type="pres">
      <dgm:prSet presAssocID="{1DAB26E9-899F-40DB-98A6-BC69F5D854AC}" presName="tx1" presStyleLbl="revTx" presStyleIdx="7" presStyleCnt="15"/>
      <dgm:spPr/>
    </dgm:pt>
    <dgm:pt modelId="{99D2BA79-C0C7-4435-9320-40ABA98AA10C}" type="pres">
      <dgm:prSet presAssocID="{1DAB26E9-899F-40DB-98A6-BC69F5D854AC}" presName="vert1" presStyleCnt="0"/>
      <dgm:spPr/>
    </dgm:pt>
    <dgm:pt modelId="{745525BF-87F6-4F4D-A04E-E32056DFE994}" type="pres">
      <dgm:prSet presAssocID="{5533144C-F4AE-49F9-80E3-1914E83C91DA}" presName="thickLine" presStyleLbl="alignNode1" presStyleIdx="8" presStyleCnt="15"/>
      <dgm:spPr/>
    </dgm:pt>
    <dgm:pt modelId="{1EA48BFE-5186-44F0-86E7-2C37F5886649}" type="pres">
      <dgm:prSet presAssocID="{5533144C-F4AE-49F9-80E3-1914E83C91DA}" presName="horz1" presStyleCnt="0"/>
      <dgm:spPr/>
    </dgm:pt>
    <dgm:pt modelId="{25AD3BD5-3318-44C6-A508-DECBDD314553}" type="pres">
      <dgm:prSet presAssocID="{5533144C-F4AE-49F9-80E3-1914E83C91DA}" presName="tx1" presStyleLbl="revTx" presStyleIdx="8" presStyleCnt="15"/>
      <dgm:spPr/>
    </dgm:pt>
    <dgm:pt modelId="{91226B43-20DC-4084-B04C-BFF120B264D5}" type="pres">
      <dgm:prSet presAssocID="{5533144C-F4AE-49F9-80E3-1914E83C91DA}" presName="vert1" presStyleCnt="0"/>
      <dgm:spPr/>
    </dgm:pt>
    <dgm:pt modelId="{7581FE0F-A6ED-46A2-8AD1-3DC6790F8028}" type="pres">
      <dgm:prSet presAssocID="{E3472FBF-9B47-4212-8CB3-F37DC0C2298F}" presName="thickLine" presStyleLbl="alignNode1" presStyleIdx="9" presStyleCnt="15"/>
      <dgm:spPr/>
    </dgm:pt>
    <dgm:pt modelId="{4CB491D3-AD35-44E5-8E70-789D7A8C68F4}" type="pres">
      <dgm:prSet presAssocID="{E3472FBF-9B47-4212-8CB3-F37DC0C2298F}" presName="horz1" presStyleCnt="0"/>
      <dgm:spPr/>
    </dgm:pt>
    <dgm:pt modelId="{C0D03AD3-D5D9-457C-AB50-29C65C933A38}" type="pres">
      <dgm:prSet presAssocID="{E3472FBF-9B47-4212-8CB3-F37DC0C2298F}" presName="tx1" presStyleLbl="revTx" presStyleIdx="9" presStyleCnt="15"/>
      <dgm:spPr/>
    </dgm:pt>
    <dgm:pt modelId="{07E46F70-0BBF-4E5F-B886-9769DF9C9540}" type="pres">
      <dgm:prSet presAssocID="{E3472FBF-9B47-4212-8CB3-F37DC0C2298F}" presName="vert1" presStyleCnt="0"/>
      <dgm:spPr/>
    </dgm:pt>
    <dgm:pt modelId="{CA548727-0498-4B03-A5E7-ED8FDB227522}" type="pres">
      <dgm:prSet presAssocID="{A3442CB3-5B76-4943-AFDF-97B90E922914}" presName="thickLine" presStyleLbl="alignNode1" presStyleIdx="10" presStyleCnt="15"/>
      <dgm:spPr/>
    </dgm:pt>
    <dgm:pt modelId="{5CA3670B-A961-4282-B7C6-63AA250F78E1}" type="pres">
      <dgm:prSet presAssocID="{A3442CB3-5B76-4943-AFDF-97B90E922914}" presName="horz1" presStyleCnt="0"/>
      <dgm:spPr/>
    </dgm:pt>
    <dgm:pt modelId="{E2DA6853-8FE2-4A7D-9172-AEFA3FC6B441}" type="pres">
      <dgm:prSet presAssocID="{A3442CB3-5B76-4943-AFDF-97B90E922914}" presName="tx1" presStyleLbl="revTx" presStyleIdx="10" presStyleCnt="15"/>
      <dgm:spPr/>
    </dgm:pt>
    <dgm:pt modelId="{BD7319DF-21A7-4B73-8882-33B6C05AEC50}" type="pres">
      <dgm:prSet presAssocID="{A3442CB3-5B76-4943-AFDF-97B90E922914}" presName="vert1" presStyleCnt="0"/>
      <dgm:spPr/>
    </dgm:pt>
    <dgm:pt modelId="{CFB5695D-6482-4C90-8BB8-56970D900CBE}" type="pres">
      <dgm:prSet presAssocID="{EF21CB23-56A0-4159-AA6D-10BB90B0654B}" presName="thickLine" presStyleLbl="alignNode1" presStyleIdx="11" presStyleCnt="15"/>
      <dgm:spPr/>
    </dgm:pt>
    <dgm:pt modelId="{4AEAF99C-20A2-4224-B222-DA1B00D26255}" type="pres">
      <dgm:prSet presAssocID="{EF21CB23-56A0-4159-AA6D-10BB90B0654B}" presName="horz1" presStyleCnt="0"/>
      <dgm:spPr/>
    </dgm:pt>
    <dgm:pt modelId="{2949642E-A235-4962-9DE8-03DA5F353F50}" type="pres">
      <dgm:prSet presAssocID="{EF21CB23-56A0-4159-AA6D-10BB90B0654B}" presName="tx1" presStyleLbl="revTx" presStyleIdx="11" presStyleCnt="15"/>
      <dgm:spPr/>
    </dgm:pt>
    <dgm:pt modelId="{C146B9E9-7642-4246-88BD-64370FC28573}" type="pres">
      <dgm:prSet presAssocID="{EF21CB23-56A0-4159-AA6D-10BB90B0654B}" presName="vert1" presStyleCnt="0"/>
      <dgm:spPr/>
    </dgm:pt>
    <dgm:pt modelId="{2844A388-A84F-4C58-BB0E-62303E3C9563}" type="pres">
      <dgm:prSet presAssocID="{E58667C3-282C-4EF8-8811-A118E1C81D88}" presName="thickLine" presStyleLbl="alignNode1" presStyleIdx="12" presStyleCnt="15"/>
      <dgm:spPr/>
    </dgm:pt>
    <dgm:pt modelId="{C519E9F8-ADA0-430C-924F-B91C551419FC}" type="pres">
      <dgm:prSet presAssocID="{E58667C3-282C-4EF8-8811-A118E1C81D88}" presName="horz1" presStyleCnt="0"/>
      <dgm:spPr/>
    </dgm:pt>
    <dgm:pt modelId="{D42D0DC2-3663-4F0B-A397-759225A0AAAF}" type="pres">
      <dgm:prSet presAssocID="{E58667C3-282C-4EF8-8811-A118E1C81D88}" presName="tx1" presStyleLbl="revTx" presStyleIdx="12" presStyleCnt="15"/>
      <dgm:spPr/>
    </dgm:pt>
    <dgm:pt modelId="{D0584039-0A76-488C-88C3-BC0D173B2DC6}" type="pres">
      <dgm:prSet presAssocID="{E58667C3-282C-4EF8-8811-A118E1C81D88}" presName="vert1" presStyleCnt="0"/>
      <dgm:spPr/>
    </dgm:pt>
    <dgm:pt modelId="{A15D9C58-E0B2-4719-B821-140D036AB68C}" type="pres">
      <dgm:prSet presAssocID="{0AE45A2E-77A2-47E8-89D9-B80804932C91}" presName="thickLine" presStyleLbl="alignNode1" presStyleIdx="13" presStyleCnt="15"/>
      <dgm:spPr/>
    </dgm:pt>
    <dgm:pt modelId="{813F50DD-58A8-47DE-83EF-A6066738DBCD}" type="pres">
      <dgm:prSet presAssocID="{0AE45A2E-77A2-47E8-89D9-B80804932C91}" presName="horz1" presStyleCnt="0"/>
      <dgm:spPr/>
    </dgm:pt>
    <dgm:pt modelId="{38FC9B4A-0FDA-4291-9B9B-6363B2590AE5}" type="pres">
      <dgm:prSet presAssocID="{0AE45A2E-77A2-47E8-89D9-B80804932C91}" presName="tx1" presStyleLbl="revTx" presStyleIdx="13" presStyleCnt="15"/>
      <dgm:spPr/>
    </dgm:pt>
    <dgm:pt modelId="{D111CE82-D79B-46E6-85DE-F64A463294C8}" type="pres">
      <dgm:prSet presAssocID="{0AE45A2E-77A2-47E8-89D9-B80804932C91}" presName="vert1" presStyleCnt="0"/>
      <dgm:spPr/>
    </dgm:pt>
    <dgm:pt modelId="{9318A887-727E-4F4B-9A79-AF33E494649F}" type="pres">
      <dgm:prSet presAssocID="{FFB74D52-A674-42B6-A6AB-DD58A61A0A96}" presName="thickLine" presStyleLbl="alignNode1" presStyleIdx="14" presStyleCnt="15"/>
      <dgm:spPr/>
    </dgm:pt>
    <dgm:pt modelId="{EE4BEA6F-585B-4D1F-8475-58F53D00C65A}" type="pres">
      <dgm:prSet presAssocID="{FFB74D52-A674-42B6-A6AB-DD58A61A0A96}" presName="horz1" presStyleCnt="0"/>
      <dgm:spPr/>
    </dgm:pt>
    <dgm:pt modelId="{060A5274-703D-4EBF-BF99-ED752F0B2CBD}" type="pres">
      <dgm:prSet presAssocID="{FFB74D52-A674-42B6-A6AB-DD58A61A0A96}" presName="tx1" presStyleLbl="revTx" presStyleIdx="14" presStyleCnt="15"/>
      <dgm:spPr/>
    </dgm:pt>
    <dgm:pt modelId="{6FF8DE40-5917-4E95-B8C1-98C3E44437C7}" type="pres">
      <dgm:prSet presAssocID="{FFB74D52-A674-42B6-A6AB-DD58A61A0A96}" presName="vert1" presStyleCnt="0"/>
      <dgm:spPr/>
    </dgm:pt>
  </dgm:ptLst>
  <dgm:cxnLst>
    <dgm:cxn modelId="{33F2FA02-2C44-4E22-B05F-B95E75B4E4F0}" type="presOf" srcId="{36A484F6-3075-4003-A14A-4B30F56D4F85}" destId="{71B694A9-2FD4-457A-936B-AFED4DF16708}" srcOrd="0" destOrd="0" presId="urn:microsoft.com/office/officeart/2008/layout/LinedList"/>
    <dgm:cxn modelId="{B4E7490F-7924-412F-9A7B-E120B30AB2C2}" srcId="{64769B69-77DC-4123-A4B3-C11E87B2AA80}" destId="{369E2A81-E1E5-4812-8AB9-39C18502FE92}" srcOrd="3" destOrd="0" parTransId="{7F944C16-5328-4A94-BBFE-182A3BAAA9A6}" sibTransId="{54668E4B-8B55-4E5A-9B15-932C67671A39}"/>
    <dgm:cxn modelId="{A7932525-A296-49E6-9FA2-9E1DB0D789B9}" srcId="{64769B69-77DC-4123-A4B3-C11E87B2AA80}" destId="{FFB74D52-A674-42B6-A6AB-DD58A61A0A96}" srcOrd="14" destOrd="0" parTransId="{76878649-399D-4837-8ADB-E3DF8646F0E9}" sibTransId="{774B5F5A-8859-487E-851A-75F37965377C}"/>
    <dgm:cxn modelId="{1C82342A-3830-4628-97A4-C63494222B7B}" type="presOf" srcId="{B240F9BD-6AFA-4039-9DFF-499F9C507CA3}" destId="{C067DADC-4DFE-417C-A135-0070ACC294EA}" srcOrd="0" destOrd="0" presId="urn:microsoft.com/office/officeart/2008/layout/LinedList"/>
    <dgm:cxn modelId="{5A5B372B-3992-4649-9E6E-2D255BB7B1F2}" type="presOf" srcId="{8C2C1281-19E4-41DB-A87A-04FDCE886781}" destId="{19F17DFF-0F54-4058-AE98-83D378F43E74}" srcOrd="0" destOrd="0" presId="urn:microsoft.com/office/officeart/2008/layout/LinedList"/>
    <dgm:cxn modelId="{D8677B37-BDDB-44CF-ABB6-432938B2115F}" type="presOf" srcId="{A7D8F5ED-F449-451D-9ADF-88445414181B}" destId="{EA39E126-533E-4C52-BE62-2FBB75CABD60}" srcOrd="0" destOrd="0" presId="urn:microsoft.com/office/officeart/2008/layout/LinedList"/>
    <dgm:cxn modelId="{1557DF39-D7B5-4984-9F58-6CB8E9D6321F}" srcId="{64769B69-77DC-4123-A4B3-C11E87B2AA80}" destId="{045D27C3-0A6B-42D7-88BB-77E38FFC2620}" srcOrd="2" destOrd="0" parTransId="{F3B6C68D-BD5E-4E0E-9F19-DD1F71DB0B34}" sibTransId="{D4EACF2C-B924-436F-964A-51250AF149E1}"/>
    <dgm:cxn modelId="{A09FC53E-1622-4409-8D22-4DF13AD41E6F}" srcId="{64769B69-77DC-4123-A4B3-C11E87B2AA80}" destId="{0AE45A2E-77A2-47E8-89D9-B80804932C91}" srcOrd="13" destOrd="0" parTransId="{FEC7044A-5A03-4CE9-B009-0792B32251EF}" sibTransId="{C3BDAE85-073A-46F4-AF8D-85D475F2A654}"/>
    <dgm:cxn modelId="{28746960-FC52-4F30-925B-BC5B78F6E6C4}" type="presOf" srcId="{5533144C-F4AE-49F9-80E3-1914E83C91DA}" destId="{25AD3BD5-3318-44C6-A508-DECBDD314553}" srcOrd="0" destOrd="0" presId="urn:microsoft.com/office/officeart/2008/layout/LinedList"/>
    <dgm:cxn modelId="{DA25D160-9A2F-4108-A6C1-7666FD5F6C99}" type="presOf" srcId="{A3442CB3-5B76-4943-AFDF-97B90E922914}" destId="{E2DA6853-8FE2-4A7D-9172-AEFA3FC6B441}" srcOrd="0" destOrd="0" presId="urn:microsoft.com/office/officeart/2008/layout/LinedList"/>
    <dgm:cxn modelId="{2D690145-6169-4E6F-A98B-F58EA4316BAF}" type="presOf" srcId="{02CEA74C-4065-4652-98F3-07F3BD3DD2EF}" destId="{7B326ECC-8109-45BA-AA5B-65BB8372AF6B}" srcOrd="0" destOrd="0" presId="urn:microsoft.com/office/officeart/2008/layout/LinedList"/>
    <dgm:cxn modelId="{DD8D7447-7225-495C-B658-433C5D590340}" type="presOf" srcId="{E58667C3-282C-4EF8-8811-A118E1C81D88}" destId="{D42D0DC2-3663-4F0B-A397-759225A0AAAF}" srcOrd="0" destOrd="0" presId="urn:microsoft.com/office/officeart/2008/layout/LinedList"/>
    <dgm:cxn modelId="{B53B584E-03BE-44FB-8057-CDB95AC090C2}" srcId="{64769B69-77DC-4123-A4B3-C11E87B2AA80}" destId="{02CEA74C-4065-4652-98F3-07F3BD3DD2EF}" srcOrd="4" destOrd="0" parTransId="{F1A79553-B643-4EC6-95CB-FFE1E6C15E2F}" sibTransId="{887C9430-077A-487F-8C2C-2233FD2F529C}"/>
    <dgm:cxn modelId="{7528B657-94CF-422D-B9B1-66C1F33C370F}" srcId="{64769B69-77DC-4123-A4B3-C11E87B2AA80}" destId="{5533144C-F4AE-49F9-80E3-1914E83C91DA}" srcOrd="8" destOrd="0" parTransId="{A67F37EB-9221-4AEC-9AEC-D7A684FA92EB}" sibTransId="{77E0791B-D524-4436-BB2E-21AC636CB233}"/>
    <dgm:cxn modelId="{5DF4D958-BEAC-4DDE-8B7C-F8AA682632CF}" type="presOf" srcId="{045D27C3-0A6B-42D7-88BB-77E38FFC2620}" destId="{77080F00-6D7C-416D-BFF5-0239553DDD55}" srcOrd="0" destOrd="0" presId="urn:microsoft.com/office/officeart/2008/layout/LinedList"/>
    <dgm:cxn modelId="{C9214559-B7E9-4F56-9C09-1573D4B39763}" srcId="{64769B69-77DC-4123-A4B3-C11E87B2AA80}" destId="{EF21CB23-56A0-4159-AA6D-10BB90B0654B}" srcOrd="11" destOrd="0" parTransId="{D621E836-964F-49A1-B813-43920AF5E448}" sibTransId="{A0D1F690-14B2-4F9C-8781-D35F2E8CB032}"/>
    <dgm:cxn modelId="{F2B9D77D-E1AD-48FF-97A4-8379DB6D9D8B}" type="presOf" srcId="{64769B69-77DC-4123-A4B3-C11E87B2AA80}" destId="{3751D28F-F37D-4317-8468-B3267EE7CBAB}" srcOrd="0" destOrd="0" presId="urn:microsoft.com/office/officeart/2008/layout/LinedList"/>
    <dgm:cxn modelId="{487AA67F-1136-4714-9D54-2DA1FC81410C}" srcId="{64769B69-77DC-4123-A4B3-C11E87B2AA80}" destId="{36A484F6-3075-4003-A14A-4B30F56D4F85}" srcOrd="0" destOrd="0" parTransId="{8270E9D0-F149-4D39-8A48-8FA79E9B8742}" sibTransId="{4C2B0175-8647-4EAC-9296-36CEA5D688A4}"/>
    <dgm:cxn modelId="{A5448383-D3C9-45BF-A722-93CDB0CAC2A5}" srcId="{64769B69-77DC-4123-A4B3-C11E87B2AA80}" destId="{E58667C3-282C-4EF8-8811-A118E1C81D88}" srcOrd="12" destOrd="0" parTransId="{DD979530-D33D-40EB-8201-2203F5BA9ADD}" sibTransId="{A541F664-FBD3-4688-98E3-899E921A3BFF}"/>
    <dgm:cxn modelId="{94795190-934E-4D2B-8B8B-6244C45014C6}" type="presOf" srcId="{369E2A81-E1E5-4812-8AB9-39C18502FE92}" destId="{5B8C8A31-54C4-4721-903F-A70B6F87751E}" srcOrd="0" destOrd="0" presId="urn:microsoft.com/office/officeart/2008/layout/LinedList"/>
    <dgm:cxn modelId="{E7246791-9517-41E0-9B54-12B8BBD3C6F7}" type="presOf" srcId="{FFB74D52-A674-42B6-A6AB-DD58A61A0A96}" destId="{060A5274-703D-4EBF-BF99-ED752F0B2CBD}" srcOrd="0" destOrd="0" presId="urn:microsoft.com/office/officeart/2008/layout/LinedList"/>
    <dgm:cxn modelId="{4EC151A1-82C1-4BC9-9382-E430E4B42D82}" type="presOf" srcId="{E3472FBF-9B47-4212-8CB3-F37DC0C2298F}" destId="{C0D03AD3-D5D9-457C-AB50-29C65C933A38}" srcOrd="0" destOrd="0" presId="urn:microsoft.com/office/officeart/2008/layout/LinedList"/>
    <dgm:cxn modelId="{D1D277C1-33F1-4594-8034-A73498B1EE26}" srcId="{64769B69-77DC-4123-A4B3-C11E87B2AA80}" destId="{A3442CB3-5B76-4943-AFDF-97B90E922914}" srcOrd="10" destOrd="0" parTransId="{6B09E756-237B-42CF-946D-3BBD0D6BE1B1}" sibTransId="{AEE6E84D-3B57-4B79-B3B5-FA4FDD4A5F52}"/>
    <dgm:cxn modelId="{5295B8C1-08CC-40FB-BD68-1C3B4001618F}" type="presOf" srcId="{1DAB26E9-899F-40DB-98A6-BC69F5D854AC}" destId="{F43A2FE4-925F-4CCA-A4DF-10F44C3392FE}" srcOrd="0" destOrd="0" presId="urn:microsoft.com/office/officeart/2008/layout/LinedList"/>
    <dgm:cxn modelId="{2E91BFC1-3E99-4CFD-AC01-50C479DBDF27}" srcId="{64769B69-77DC-4123-A4B3-C11E87B2AA80}" destId="{A7D8F5ED-F449-451D-9ADF-88445414181B}" srcOrd="5" destOrd="0" parTransId="{B34B1AF7-138C-402A-9C5E-FE9A7E24B142}" sibTransId="{3E5C0BDF-F067-4FEA-AC4E-83F5319189BA}"/>
    <dgm:cxn modelId="{66B9F2E4-D6D3-4548-BB88-6E07F6C93D53}" srcId="{64769B69-77DC-4123-A4B3-C11E87B2AA80}" destId="{E3472FBF-9B47-4212-8CB3-F37DC0C2298F}" srcOrd="9" destOrd="0" parTransId="{9C8037DF-4545-4308-B9FA-A7A9707D68B9}" sibTransId="{0577D2E8-7FAA-4FB5-BFCF-FC51DED482D4}"/>
    <dgm:cxn modelId="{5AD23EE8-5B01-48CC-81B3-2DA306EF4421}" srcId="{64769B69-77DC-4123-A4B3-C11E87B2AA80}" destId="{8C2C1281-19E4-41DB-A87A-04FDCE886781}" srcOrd="1" destOrd="0" parTransId="{3774B93F-7F1F-47F4-9F3D-7AF19627CC8C}" sibTransId="{E65F1257-E5EA-4C6C-8126-F84328D7CB25}"/>
    <dgm:cxn modelId="{D49BDAF1-5A5B-4A52-9514-2D035F8EF8E6}" srcId="{64769B69-77DC-4123-A4B3-C11E87B2AA80}" destId="{B240F9BD-6AFA-4039-9DFF-499F9C507CA3}" srcOrd="6" destOrd="0" parTransId="{FE2275DA-B3F8-442C-BA6A-DE9D20B2FE87}" sibTransId="{CAF9A1B8-829E-49B3-938A-078FB6C5AB15}"/>
    <dgm:cxn modelId="{95A6E6F7-EAE4-4EF7-9EFB-06A52A660EEE}" type="presOf" srcId="{EF21CB23-56A0-4159-AA6D-10BB90B0654B}" destId="{2949642E-A235-4962-9DE8-03DA5F353F50}" srcOrd="0" destOrd="0" presId="urn:microsoft.com/office/officeart/2008/layout/LinedList"/>
    <dgm:cxn modelId="{AFB882FD-E729-4510-A09E-D8E3111E0E12}" srcId="{64769B69-77DC-4123-A4B3-C11E87B2AA80}" destId="{1DAB26E9-899F-40DB-98A6-BC69F5D854AC}" srcOrd="7" destOrd="0" parTransId="{8D706309-5613-4B1E-B938-29B1B688F875}" sibTransId="{2DA7418A-E5D1-4501-B787-0BBF6D5866A7}"/>
    <dgm:cxn modelId="{5484F6FE-6A4B-4921-8113-68B1922E75B9}" type="presOf" srcId="{0AE45A2E-77A2-47E8-89D9-B80804932C91}" destId="{38FC9B4A-0FDA-4291-9B9B-6363B2590AE5}" srcOrd="0" destOrd="0" presId="urn:microsoft.com/office/officeart/2008/layout/LinedList"/>
    <dgm:cxn modelId="{8C8838DF-5496-483B-B814-0A5C555A2346}" type="presParOf" srcId="{3751D28F-F37D-4317-8468-B3267EE7CBAB}" destId="{EF883346-DAE1-4255-8261-A7DF6A601E9A}" srcOrd="0" destOrd="0" presId="urn:microsoft.com/office/officeart/2008/layout/LinedList"/>
    <dgm:cxn modelId="{ABC95D49-4C7C-4FC1-803A-A456DB35AF11}" type="presParOf" srcId="{3751D28F-F37D-4317-8468-B3267EE7CBAB}" destId="{75C0F34C-6846-48E9-B7E8-A7F7FB8FD3A0}" srcOrd="1" destOrd="0" presId="urn:microsoft.com/office/officeart/2008/layout/LinedList"/>
    <dgm:cxn modelId="{B1D459D9-CB07-4269-9ECD-DC5842D63938}" type="presParOf" srcId="{75C0F34C-6846-48E9-B7E8-A7F7FB8FD3A0}" destId="{71B694A9-2FD4-457A-936B-AFED4DF16708}" srcOrd="0" destOrd="0" presId="urn:microsoft.com/office/officeart/2008/layout/LinedList"/>
    <dgm:cxn modelId="{D08776DF-9CE0-4C52-A18E-E8D0A8CCEBA0}" type="presParOf" srcId="{75C0F34C-6846-48E9-B7E8-A7F7FB8FD3A0}" destId="{A9052D92-AEA0-4B68-AB8F-FD6F4EAF5DA2}" srcOrd="1" destOrd="0" presId="urn:microsoft.com/office/officeart/2008/layout/LinedList"/>
    <dgm:cxn modelId="{68B462D4-8B01-49AB-A3CB-6E3CB0AB087F}" type="presParOf" srcId="{3751D28F-F37D-4317-8468-B3267EE7CBAB}" destId="{807B8218-0A47-4546-B4BC-27408FC291F2}" srcOrd="2" destOrd="0" presId="urn:microsoft.com/office/officeart/2008/layout/LinedList"/>
    <dgm:cxn modelId="{50F22E65-D656-4315-9C3A-2851D9A81936}" type="presParOf" srcId="{3751D28F-F37D-4317-8468-B3267EE7CBAB}" destId="{582D8954-4D71-4A66-B0E4-4774A9D5CF1A}" srcOrd="3" destOrd="0" presId="urn:microsoft.com/office/officeart/2008/layout/LinedList"/>
    <dgm:cxn modelId="{417BEC3E-8693-4423-B962-45152F0C0B9D}" type="presParOf" srcId="{582D8954-4D71-4A66-B0E4-4774A9D5CF1A}" destId="{19F17DFF-0F54-4058-AE98-83D378F43E74}" srcOrd="0" destOrd="0" presId="urn:microsoft.com/office/officeart/2008/layout/LinedList"/>
    <dgm:cxn modelId="{9729CF7B-6432-4533-9AEB-3915C3DAA060}" type="presParOf" srcId="{582D8954-4D71-4A66-B0E4-4774A9D5CF1A}" destId="{759C1455-92DE-4E6E-849C-427B0E4E525E}" srcOrd="1" destOrd="0" presId="urn:microsoft.com/office/officeart/2008/layout/LinedList"/>
    <dgm:cxn modelId="{4CCCF6AE-06AD-438D-ABDE-E77B2B6C1B9E}" type="presParOf" srcId="{3751D28F-F37D-4317-8468-B3267EE7CBAB}" destId="{9E14DD69-3D05-4E41-A56C-BEA5F2A53749}" srcOrd="4" destOrd="0" presId="urn:microsoft.com/office/officeart/2008/layout/LinedList"/>
    <dgm:cxn modelId="{B7FE5A8B-61A6-4AC4-AAA1-D8F1C280FC90}" type="presParOf" srcId="{3751D28F-F37D-4317-8468-B3267EE7CBAB}" destId="{E2740E47-C6F9-45A6-9A03-7D5A4A1010E2}" srcOrd="5" destOrd="0" presId="urn:microsoft.com/office/officeart/2008/layout/LinedList"/>
    <dgm:cxn modelId="{B7551945-74A4-4783-AD6D-7CA1D090F3A9}" type="presParOf" srcId="{E2740E47-C6F9-45A6-9A03-7D5A4A1010E2}" destId="{77080F00-6D7C-416D-BFF5-0239553DDD55}" srcOrd="0" destOrd="0" presId="urn:microsoft.com/office/officeart/2008/layout/LinedList"/>
    <dgm:cxn modelId="{83B8B9CF-64EE-4B32-8815-E27AF0217843}" type="presParOf" srcId="{E2740E47-C6F9-45A6-9A03-7D5A4A1010E2}" destId="{EE9BD082-BB54-4E10-8FB3-DF38040A3947}" srcOrd="1" destOrd="0" presId="urn:microsoft.com/office/officeart/2008/layout/LinedList"/>
    <dgm:cxn modelId="{67953611-4AAD-44C2-952A-1A07653A44E5}" type="presParOf" srcId="{3751D28F-F37D-4317-8468-B3267EE7CBAB}" destId="{9E8036B1-B9D5-4EC5-8879-39C276DD97C0}" srcOrd="6" destOrd="0" presId="urn:microsoft.com/office/officeart/2008/layout/LinedList"/>
    <dgm:cxn modelId="{4C6B78D6-A3ED-4D9F-9847-B36E5BEE85ED}" type="presParOf" srcId="{3751D28F-F37D-4317-8468-B3267EE7CBAB}" destId="{FB2C440D-ABF9-4469-8A2C-5EB35279211E}" srcOrd="7" destOrd="0" presId="urn:microsoft.com/office/officeart/2008/layout/LinedList"/>
    <dgm:cxn modelId="{A5EC1B76-C3CD-47B1-8FE9-C283BD42AE35}" type="presParOf" srcId="{FB2C440D-ABF9-4469-8A2C-5EB35279211E}" destId="{5B8C8A31-54C4-4721-903F-A70B6F87751E}" srcOrd="0" destOrd="0" presId="urn:microsoft.com/office/officeart/2008/layout/LinedList"/>
    <dgm:cxn modelId="{0913F7D1-470B-4BA3-BF00-C031416CC158}" type="presParOf" srcId="{FB2C440D-ABF9-4469-8A2C-5EB35279211E}" destId="{7FD56D9D-A1DE-4699-98B4-CACCCE318317}" srcOrd="1" destOrd="0" presId="urn:microsoft.com/office/officeart/2008/layout/LinedList"/>
    <dgm:cxn modelId="{25AF9006-D6E1-4974-B268-C6058F21F8A6}" type="presParOf" srcId="{3751D28F-F37D-4317-8468-B3267EE7CBAB}" destId="{0BA9CE67-21A5-4576-8E01-BD12D94328B3}" srcOrd="8" destOrd="0" presId="urn:microsoft.com/office/officeart/2008/layout/LinedList"/>
    <dgm:cxn modelId="{BD44C78B-7718-4B88-A226-2954DF5C23D8}" type="presParOf" srcId="{3751D28F-F37D-4317-8468-B3267EE7CBAB}" destId="{EBAF89FF-02D9-4396-BAD8-654A90289B5D}" srcOrd="9" destOrd="0" presId="urn:microsoft.com/office/officeart/2008/layout/LinedList"/>
    <dgm:cxn modelId="{C1ADF219-E284-4578-BEA4-8125066FAFA9}" type="presParOf" srcId="{EBAF89FF-02D9-4396-BAD8-654A90289B5D}" destId="{7B326ECC-8109-45BA-AA5B-65BB8372AF6B}" srcOrd="0" destOrd="0" presId="urn:microsoft.com/office/officeart/2008/layout/LinedList"/>
    <dgm:cxn modelId="{D256F6A8-02A7-4B7B-A386-3E09F1FA9ADD}" type="presParOf" srcId="{EBAF89FF-02D9-4396-BAD8-654A90289B5D}" destId="{6E8E75F9-905D-41C3-9D1B-4D6B197782B9}" srcOrd="1" destOrd="0" presId="urn:microsoft.com/office/officeart/2008/layout/LinedList"/>
    <dgm:cxn modelId="{EAE2A664-8620-4E3F-ABD0-E95FA11EB3F1}" type="presParOf" srcId="{3751D28F-F37D-4317-8468-B3267EE7CBAB}" destId="{3DB7193D-9612-4865-B317-435677EBD829}" srcOrd="10" destOrd="0" presId="urn:microsoft.com/office/officeart/2008/layout/LinedList"/>
    <dgm:cxn modelId="{A88CF4A1-39C4-48CC-B3D8-B2185C4065E1}" type="presParOf" srcId="{3751D28F-F37D-4317-8468-B3267EE7CBAB}" destId="{DBBE49FB-56C2-4E2F-85B5-AED4B50486F8}" srcOrd="11" destOrd="0" presId="urn:microsoft.com/office/officeart/2008/layout/LinedList"/>
    <dgm:cxn modelId="{912C62F9-D2A7-404B-8D70-090D9071582F}" type="presParOf" srcId="{DBBE49FB-56C2-4E2F-85B5-AED4B50486F8}" destId="{EA39E126-533E-4C52-BE62-2FBB75CABD60}" srcOrd="0" destOrd="0" presId="urn:microsoft.com/office/officeart/2008/layout/LinedList"/>
    <dgm:cxn modelId="{9761D78D-DA0F-4D92-B344-05214E1C1C15}" type="presParOf" srcId="{DBBE49FB-56C2-4E2F-85B5-AED4B50486F8}" destId="{3A905255-02A9-4960-8018-7A96759C7A98}" srcOrd="1" destOrd="0" presId="urn:microsoft.com/office/officeart/2008/layout/LinedList"/>
    <dgm:cxn modelId="{6EBCA059-5E15-48A8-A5B0-FCB3453109F9}" type="presParOf" srcId="{3751D28F-F37D-4317-8468-B3267EE7CBAB}" destId="{3CB9DA02-9619-476F-95F6-186456B83A9D}" srcOrd="12" destOrd="0" presId="urn:microsoft.com/office/officeart/2008/layout/LinedList"/>
    <dgm:cxn modelId="{14E27220-C79F-45A4-9CAC-0ECF169FB113}" type="presParOf" srcId="{3751D28F-F37D-4317-8468-B3267EE7CBAB}" destId="{B3426FA2-E692-45AE-BF2C-F59DD01E2A81}" srcOrd="13" destOrd="0" presId="urn:microsoft.com/office/officeart/2008/layout/LinedList"/>
    <dgm:cxn modelId="{6A1AB427-9C63-4C50-929A-C455BC2384A8}" type="presParOf" srcId="{B3426FA2-E692-45AE-BF2C-F59DD01E2A81}" destId="{C067DADC-4DFE-417C-A135-0070ACC294EA}" srcOrd="0" destOrd="0" presId="urn:microsoft.com/office/officeart/2008/layout/LinedList"/>
    <dgm:cxn modelId="{B0DFE48E-3F51-490D-A901-E742DD18149E}" type="presParOf" srcId="{B3426FA2-E692-45AE-BF2C-F59DD01E2A81}" destId="{FCF4CE96-5C1E-4F89-BB1F-5C0CA9FABBEF}" srcOrd="1" destOrd="0" presId="urn:microsoft.com/office/officeart/2008/layout/LinedList"/>
    <dgm:cxn modelId="{CECDF36E-606B-4B17-B65C-358F126A388D}" type="presParOf" srcId="{3751D28F-F37D-4317-8468-B3267EE7CBAB}" destId="{1CE43FE4-79AD-4971-B016-A19C17C94CC2}" srcOrd="14" destOrd="0" presId="urn:microsoft.com/office/officeart/2008/layout/LinedList"/>
    <dgm:cxn modelId="{5DAFF2A0-B498-4A00-A692-1EF8888916DD}" type="presParOf" srcId="{3751D28F-F37D-4317-8468-B3267EE7CBAB}" destId="{64A48BA2-4CDF-4FE9-B22F-7DAFA91806D2}" srcOrd="15" destOrd="0" presId="urn:microsoft.com/office/officeart/2008/layout/LinedList"/>
    <dgm:cxn modelId="{B51CBEA0-FD6D-4053-B57E-4385EC88D5C0}" type="presParOf" srcId="{64A48BA2-4CDF-4FE9-B22F-7DAFA91806D2}" destId="{F43A2FE4-925F-4CCA-A4DF-10F44C3392FE}" srcOrd="0" destOrd="0" presId="urn:microsoft.com/office/officeart/2008/layout/LinedList"/>
    <dgm:cxn modelId="{EA680ED9-557E-4470-A1DC-1F5246EF498C}" type="presParOf" srcId="{64A48BA2-4CDF-4FE9-B22F-7DAFA91806D2}" destId="{99D2BA79-C0C7-4435-9320-40ABA98AA10C}" srcOrd="1" destOrd="0" presId="urn:microsoft.com/office/officeart/2008/layout/LinedList"/>
    <dgm:cxn modelId="{138271DE-C5F7-4EF6-BDE5-B3B54CA11936}" type="presParOf" srcId="{3751D28F-F37D-4317-8468-B3267EE7CBAB}" destId="{745525BF-87F6-4F4D-A04E-E32056DFE994}" srcOrd="16" destOrd="0" presId="urn:microsoft.com/office/officeart/2008/layout/LinedList"/>
    <dgm:cxn modelId="{B1D1D576-139D-4E67-9F3A-80A6B7CE164B}" type="presParOf" srcId="{3751D28F-F37D-4317-8468-B3267EE7CBAB}" destId="{1EA48BFE-5186-44F0-86E7-2C37F5886649}" srcOrd="17" destOrd="0" presId="urn:microsoft.com/office/officeart/2008/layout/LinedList"/>
    <dgm:cxn modelId="{BF4E481E-5FD2-45DD-9EC8-CC4D292F8B89}" type="presParOf" srcId="{1EA48BFE-5186-44F0-86E7-2C37F5886649}" destId="{25AD3BD5-3318-44C6-A508-DECBDD314553}" srcOrd="0" destOrd="0" presId="urn:microsoft.com/office/officeart/2008/layout/LinedList"/>
    <dgm:cxn modelId="{BF549401-1296-46D6-BBB4-252683E1FC4A}" type="presParOf" srcId="{1EA48BFE-5186-44F0-86E7-2C37F5886649}" destId="{91226B43-20DC-4084-B04C-BFF120B264D5}" srcOrd="1" destOrd="0" presId="urn:microsoft.com/office/officeart/2008/layout/LinedList"/>
    <dgm:cxn modelId="{C66713C1-B2AF-4EBC-8763-DFE7354C0569}" type="presParOf" srcId="{3751D28F-F37D-4317-8468-B3267EE7CBAB}" destId="{7581FE0F-A6ED-46A2-8AD1-3DC6790F8028}" srcOrd="18" destOrd="0" presId="urn:microsoft.com/office/officeart/2008/layout/LinedList"/>
    <dgm:cxn modelId="{800EE31C-F52E-4652-A20C-C3CA1C11FE71}" type="presParOf" srcId="{3751D28F-F37D-4317-8468-B3267EE7CBAB}" destId="{4CB491D3-AD35-44E5-8E70-789D7A8C68F4}" srcOrd="19" destOrd="0" presId="urn:microsoft.com/office/officeart/2008/layout/LinedList"/>
    <dgm:cxn modelId="{7E126C66-0481-48F2-9FD5-D561FD05BD57}" type="presParOf" srcId="{4CB491D3-AD35-44E5-8E70-789D7A8C68F4}" destId="{C0D03AD3-D5D9-457C-AB50-29C65C933A38}" srcOrd="0" destOrd="0" presId="urn:microsoft.com/office/officeart/2008/layout/LinedList"/>
    <dgm:cxn modelId="{3123F8CE-9C39-46B1-8819-E2630830F743}" type="presParOf" srcId="{4CB491D3-AD35-44E5-8E70-789D7A8C68F4}" destId="{07E46F70-0BBF-4E5F-B886-9769DF9C9540}" srcOrd="1" destOrd="0" presId="urn:microsoft.com/office/officeart/2008/layout/LinedList"/>
    <dgm:cxn modelId="{5912C064-AC52-4D44-91F5-FE260891A9EE}" type="presParOf" srcId="{3751D28F-F37D-4317-8468-B3267EE7CBAB}" destId="{CA548727-0498-4B03-A5E7-ED8FDB227522}" srcOrd="20" destOrd="0" presId="urn:microsoft.com/office/officeart/2008/layout/LinedList"/>
    <dgm:cxn modelId="{98785139-ABF8-4367-868F-ECB894317FCA}" type="presParOf" srcId="{3751D28F-F37D-4317-8468-B3267EE7CBAB}" destId="{5CA3670B-A961-4282-B7C6-63AA250F78E1}" srcOrd="21" destOrd="0" presId="urn:microsoft.com/office/officeart/2008/layout/LinedList"/>
    <dgm:cxn modelId="{F243D8EB-58A0-484B-8B62-113F11B6B6D3}" type="presParOf" srcId="{5CA3670B-A961-4282-B7C6-63AA250F78E1}" destId="{E2DA6853-8FE2-4A7D-9172-AEFA3FC6B441}" srcOrd="0" destOrd="0" presId="urn:microsoft.com/office/officeart/2008/layout/LinedList"/>
    <dgm:cxn modelId="{E1E228B9-2174-4BC1-9FA0-693DAF2C5118}" type="presParOf" srcId="{5CA3670B-A961-4282-B7C6-63AA250F78E1}" destId="{BD7319DF-21A7-4B73-8882-33B6C05AEC50}" srcOrd="1" destOrd="0" presId="urn:microsoft.com/office/officeart/2008/layout/LinedList"/>
    <dgm:cxn modelId="{19CBE150-DCB3-4E75-87D0-0BF09EEC2B0D}" type="presParOf" srcId="{3751D28F-F37D-4317-8468-B3267EE7CBAB}" destId="{CFB5695D-6482-4C90-8BB8-56970D900CBE}" srcOrd="22" destOrd="0" presId="urn:microsoft.com/office/officeart/2008/layout/LinedList"/>
    <dgm:cxn modelId="{36A8CB9A-FD2E-4DD4-AF13-C5420A0B00D5}" type="presParOf" srcId="{3751D28F-F37D-4317-8468-B3267EE7CBAB}" destId="{4AEAF99C-20A2-4224-B222-DA1B00D26255}" srcOrd="23" destOrd="0" presId="urn:microsoft.com/office/officeart/2008/layout/LinedList"/>
    <dgm:cxn modelId="{31016718-676D-4CDD-A32D-93668A2B2A57}" type="presParOf" srcId="{4AEAF99C-20A2-4224-B222-DA1B00D26255}" destId="{2949642E-A235-4962-9DE8-03DA5F353F50}" srcOrd="0" destOrd="0" presId="urn:microsoft.com/office/officeart/2008/layout/LinedList"/>
    <dgm:cxn modelId="{C71AA6C7-AB3B-436F-A05C-9E8D864B1138}" type="presParOf" srcId="{4AEAF99C-20A2-4224-B222-DA1B00D26255}" destId="{C146B9E9-7642-4246-88BD-64370FC28573}" srcOrd="1" destOrd="0" presId="urn:microsoft.com/office/officeart/2008/layout/LinedList"/>
    <dgm:cxn modelId="{505E731A-4EC1-4271-9C13-841D15F23936}" type="presParOf" srcId="{3751D28F-F37D-4317-8468-B3267EE7CBAB}" destId="{2844A388-A84F-4C58-BB0E-62303E3C9563}" srcOrd="24" destOrd="0" presId="urn:microsoft.com/office/officeart/2008/layout/LinedList"/>
    <dgm:cxn modelId="{82EABAB9-BBA7-4DC7-977F-8D7F8628DB04}" type="presParOf" srcId="{3751D28F-F37D-4317-8468-B3267EE7CBAB}" destId="{C519E9F8-ADA0-430C-924F-B91C551419FC}" srcOrd="25" destOrd="0" presId="urn:microsoft.com/office/officeart/2008/layout/LinedList"/>
    <dgm:cxn modelId="{A88C609D-C54B-4130-B0FB-4A7CE9BB7A13}" type="presParOf" srcId="{C519E9F8-ADA0-430C-924F-B91C551419FC}" destId="{D42D0DC2-3663-4F0B-A397-759225A0AAAF}" srcOrd="0" destOrd="0" presId="urn:microsoft.com/office/officeart/2008/layout/LinedList"/>
    <dgm:cxn modelId="{51ACB2C7-912A-468A-B74B-10953CD4ED68}" type="presParOf" srcId="{C519E9F8-ADA0-430C-924F-B91C551419FC}" destId="{D0584039-0A76-488C-88C3-BC0D173B2DC6}" srcOrd="1" destOrd="0" presId="urn:microsoft.com/office/officeart/2008/layout/LinedList"/>
    <dgm:cxn modelId="{BDD9F325-73FE-47D3-836A-5CC8FEB404A0}" type="presParOf" srcId="{3751D28F-F37D-4317-8468-B3267EE7CBAB}" destId="{A15D9C58-E0B2-4719-B821-140D036AB68C}" srcOrd="26" destOrd="0" presId="urn:microsoft.com/office/officeart/2008/layout/LinedList"/>
    <dgm:cxn modelId="{B69492FD-435D-45B9-9AC0-93CA89B30B60}" type="presParOf" srcId="{3751D28F-F37D-4317-8468-B3267EE7CBAB}" destId="{813F50DD-58A8-47DE-83EF-A6066738DBCD}" srcOrd="27" destOrd="0" presId="urn:microsoft.com/office/officeart/2008/layout/LinedList"/>
    <dgm:cxn modelId="{48A98554-B667-4D32-A66B-CC4090DC8E6C}" type="presParOf" srcId="{813F50DD-58A8-47DE-83EF-A6066738DBCD}" destId="{38FC9B4A-0FDA-4291-9B9B-6363B2590AE5}" srcOrd="0" destOrd="0" presId="urn:microsoft.com/office/officeart/2008/layout/LinedList"/>
    <dgm:cxn modelId="{039C8C4E-E09E-4ED3-BE9E-88A035B817CC}" type="presParOf" srcId="{813F50DD-58A8-47DE-83EF-A6066738DBCD}" destId="{D111CE82-D79B-46E6-85DE-F64A463294C8}" srcOrd="1" destOrd="0" presId="urn:microsoft.com/office/officeart/2008/layout/LinedList"/>
    <dgm:cxn modelId="{AD7204DE-3D40-4A9F-8B7F-5BA34DB1FD95}" type="presParOf" srcId="{3751D28F-F37D-4317-8468-B3267EE7CBAB}" destId="{9318A887-727E-4F4B-9A79-AF33E494649F}" srcOrd="28" destOrd="0" presId="urn:microsoft.com/office/officeart/2008/layout/LinedList"/>
    <dgm:cxn modelId="{4F5CDEE9-5BF3-4DDC-BDE0-BC30CB83F3B1}" type="presParOf" srcId="{3751D28F-F37D-4317-8468-B3267EE7CBAB}" destId="{EE4BEA6F-585B-4D1F-8475-58F53D00C65A}" srcOrd="29" destOrd="0" presId="urn:microsoft.com/office/officeart/2008/layout/LinedList"/>
    <dgm:cxn modelId="{1A6A3136-CA4E-4BA8-9608-5111AD548F0D}" type="presParOf" srcId="{EE4BEA6F-585B-4D1F-8475-58F53D00C65A}" destId="{060A5274-703D-4EBF-BF99-ED752F0B2CBD}" srcOrd="0" destOrd="0" presId="urn:microsoft.com/office/officeart/2008/layout/LinedList"/>
    <dgm:cxn modelId="{F5504D18-97CE-44C1-9730-85FAC8FD2934}" type="presParOf" srcId="{EE4BEA6F-585B-4D1F-8475-58F53D00C65A}" destId="{6FF8DE40-5917-4E95-B8C1-98C3E44437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4365A-F022-4E2F-BDC4-A5792E27B38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D826C99-4CBE-4A00-A70F-9646805532BD}">
      <dgm:prSet/>
      <dgm:spPr/>
      <dgm:t>
        <a:bodyPr/>
        <a:lstStyle/>
        <a:p>
          <a:pPr>
            <a:lnSpc>
              <a:spcPct val="100000"/>
            </a:lnSpc>
          </a:pPr>
          <a:r>
            <a:rPr lang="en-GB"/>
            <a:t>25 contacts between Linda and LIASS</a:t>
          </a:r>
          <a:endParaRPr lang="en-US"/>
        </a:p>
      </dgm:t>
    </dgm:pt>
    <dgm:pt modelId="{55757EEE-2291-4670-8337-D92362F55C22}" type="parTrans" cxnId="{AC3321CF-5F16-45BE-9DA0-2E653945AF59}">
      <dgm:prSet/>
      <dgm:spPr/>
      <dgm:t>
        <a:bodyPr/>
        <a:lstStyle/>
        <a:p>
          <a:endParaRPr lang="en-US"/>
        </a:p>
      </dgm:t>
    </dgm:pt>
    <dgm:pt modelId="{16DADB81-36AC-4B3A-8572-B8D5E0534B17}" type="sibTrans" cxnId="{AC3321CF-5F16-45BE-9DA0-2E653945AF59}">
      <dgm:prSet/>
      <dgm:spPr/>
      <dgm:t>
        <a:bodyPr/>
        <a:lstStyle/>
        <a:p>
          <a:pPr>
            <a:lnSpc>
              <a:spcPct val="100000"/>
            </a:lnSpc>
          </a:pPr>
          <a:endParaRPr lang="en-US"/>
        </a:p>
      </dgm:t>
    </dgm:pt>
    <dgm:pt modelId="{65F49199-5C9F-4E1F-B3E6-321552F41EA5}">
      <dgm:prSet/>
      <dgm:spPr/>
      <dgm:t>
        <a:bodyPr/>
        <a:lstStyle/>
        <a:p>
          <a:pPr>
            <a:lnSpc>
              <a:spcPct val="100000"/>
            </a:lnSpc>
          </a:pPr>
          <a:r>
            <a:rPr lang="en-GB"/>
            <a:t>x2 meetings with SEND professionals.</a:t>
          </a:r>
          <a:endParaRPr lang="en-US"/>
        </a:p>
      </dgm:t>
    </dgm:pt>
    <dgm:pt modelId="{58EF8042-C95B-4E55-B22F-C1377DB1D54E}" type="parTrans" cxnId="{C685E98E-A162-4FC2-9B73-5C7BA187459D}">
      <dgm:prSet/>
      <dgm:spPr/>
      <dgm:t>
        <a:bodyPr/>
        <a:lstStyle/>
        <a:p>
          <a:endParaRPr lang="en-US"/>
        </a:p>
      </dgm:t>
    </dgm:pt>
    <dgm:pt modelId="{F3479803-A6CE-4EA1-B246-2AEF38F002F1}" type="sibTrans" cxnId="{C685E98E-A162-4FC2-9B73-5C7BA187459D}">
      <dgm:prSet/>
      <dgm:spPr/>
      <dgm:t>
        <a:bodyPr/>
        <a:lstStyle/>
        <a:p>
          <a:pPr>
            <a:lnSpc>
              <a:spcPct val="100000"/>
            </a:lnSpc>
          </a:pPr>
          <a:endParaRPr lang="en-US"/>
        </a:p>
      </dgm:t>
    </dgm:pt>
    <dgm:pt modelId="{A3211281-D27F-4E4C-AD69-35535C9F9F20}">
      <dgm:prSet/>
      <dgm:spPr/>
      <dgm:t>
        <a:bodyPr/>
        <a:lstStyle/>
        <a:p>
          <a:pPr>
            <a:lnSpc>
              <a:spcPct val="100000"/>
            </a:lnSpc>
          </a:pPr>
          <a:r>
            <a:rPr lang="en-GB"/>
            <a:t>Written communications</a:t>
          </a:r>
          <a:endParaRPr lang="en-US"/>
        </a:p>
      </dgm:t>
    </dgm:pt>
    <dgm:pt modelId="{FF297323-F4BE-4C15-89C1-6A31371D8417}" type="parTrans" cxnId="{603BF950-77D3-4618-8012-D07EACBF318F}">
      <dgm:prSet/>
      <dgm:spPr/>
      <dgm:t>
        <a:bodyPr/>
        <a:lstStyle/>
        <a:p>
          <a:endParaRPr lang="en-US"/>
        </a:p>
      </dgm:t>
    </dgm:pt>
    <dgm:pt modelId="{4633E8F5-2B2F-4AB3-AC4D-5C7AB831B52E}" type="sibTrans" cxnId="{603BF950-77D3-4618-8012-D07EACBF318F}">
      <dgm:prSet/>
      <dgm:spPr/>
      <dgm:t>
        <a:bodyPr/>
        <a:lstStyle/>
        <a:p>
          <a:pPr>
            <a:lnSpc>
              <a:spcPct val="100000"/>
            </a:lnSpc>
          </a:pPr>
          <a:endParaRPr lang="en-US"/>
        </a:p>
      </dgm:t>
    </dgm:pt>
    <dgm:pt modelId="{19C38BE4-9C07-437A-B083-2A78137E3C89}">
      <dgm:prSet/>
      <dgm:spPr/>
      <dgm:t>
        <a:bodyPr/>
        <a:lstStyle/>
        <a:p>
          <a:pPr>
            <a:lnSpc>
              <a:spcPct val="100000"/>
            </a:lnSpc>
          </a:pPr>
          <a:r>
            <a:rPr lang="en-GB" dirty="0"/>
            <a:t>Tribunal advice and support</a:t>
          </a:r>
          <a:endParaRPr lang="en-US" dirty="0"/>
        </a:p>
      </dgm:t>
    </dgm:pt>
    <dgm:pt modelId="{B90FF46D-A714-40F2-9761-39DA51D57417}" type="parTrans" cxnId="{86653CFE-6B87-4589-B644-1B376C9FD55F}">
      <dgm:prSet/>
      <dgm:spPr/>
      <dgm:t>
        <a:bodyPr/>
        <a:lstStyle/>
        <a:p>
          <a:endParaRPr lang="en-US"/>
        </a:p>
      </dgm:t>
    </dgm:pt>
    <dgm:pt modelId="{C52A51F9-FAE7-4661-82B8-2612222AA0FB}" type="sibTrans" cxnId="{86653CFE-6B87-4589-B644-1B376C9FD55F}">
      <dgm:prSet/>
      <dgm:spPr/>
      <dgm:t>
        <a:bodyPr/>
        <a:lstStyle/>
        <a:p>
          <a:endParaRPr lang="en-US"/>
        </a:p>
      </dgm:t>
    </dgm:pt>
    <dgm:pt modelId="{4C9E1FF6-D677-4064-858C-829B389A442A}" type="pres">
      <dgm:prSet presAssocID="{C9B4365A-F022-4E2F-BDC4-A5792E27B380}" presName="root" presStyleCnt="0">
        <dgm:presLayoutVars>
          <dgm:dir/>
          <dgm:resizeHandles val="exact"/>
        </dgm:presLayoutVars>
      </dgm:prSet>
      <dgm:spPr/>
    </dgm:pt>
    <dgm:pt modelId="{FB9E3327-2BB5-4F1C-85DC-3BCD6CC1BAD8}" type="pres">
      <dgm:prSet presAssocID="{C9B4365A-F022-4E2F-BDC4-A5792E27B380}" presName="container" presStyleCnt="0">
        <dgm:presLayoutVars>
          <dgm:dir/>
          <dgm:resizeHandles val="exact"/>
        </dgm:presLayoutVars>
      </dgm:prSet>
      <dgm:spPr/>
    </dgm:pt>
    <dgm:pt modelId="{CCE2AD64-01AF-4890-AB24-AF883298AAFD}" type="pres">
      <dgm:prSet presAssocID="{AD826C99-4CBE-4A00-A70F-9646805532BD}" presName="compNode" presStyleCnt="0"/>
      <dgm:spPr/>
    </dgm:pt>
    <dgm:pt modelId="{F69C863F-F73F-4640-A8DF-DB0DB29A88B6}" type="pres">
      <dgm:prSet presAssocID="{AD826C99-4CBE-4A00-A70F-9646805532BD}" presName="iconBgRect" presStyleLbl="bgShp" presStyleIdx="0" presStyleCnt="4"/>
      <dgm:spPr/>
    </dgm:pt>
    <dgm:pt modelId="{ABDC27B4-1161-46F5-85C2-AC5B1B724C52}" type="pres">
      <dgm:prSet presAssocID="{AD826C99-4CBE-4A00-A70F-9646805532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8D7AAEB1-D7C5-40B7-9B72-F4F43B80CC47}" type="pres">
      <dgm:prSet presAssocID="{AD826C99-4CBE-4A00-A70F-9646805532BD}" presName="spaceRect" presStyleCnt="0"/>
      <dgm:spPr/>
    </dgm:pt>
    <dgm:pt modelId="{F383BB51-1A93-4E54-9A07-158C101D4D2F}" type="pres">
      <dgm:prSet presAssocID="{AD826C99-4CBE-4A00-A70F-9646805532BD}" presName="textRect" presStyleLbl="revTx" presStyleIdx="0" presStyleCnt="4">
        <dgm:presLayoutVars>
          <dgm:chMax val="1"/>
          <dgm:chPref val="1"/>
        </dgm:presLayoutVars>
      </dgm:prSet>
      <dgm:spPr/>
    </dgm:pt>
    <dgm:pt modelId="{6566383F-E76A-46EE-97B5-FFC7CCCC8FD2}" type="pres">
      <dgm:prSet presAssocID="{16DADB81-36AC-4B3A-8572-B8D5E0534B17}" presName="sibTrans" presStyleLbl="sibTrans2D1" presStyleIdx="0" presStyleCnt="0"/>
      <dgm:spPr/>
    </dgm:pt>
    <dgm:pt modelId="{D7176534-3D94-4CBF-8C82-DE9581B71997}" type="pres">
      <dgm:prSet presAssocID="{65F49199-5C9F-4E1F-B3E6-321552F41EA5}" presName="compNode" presStyleCnt="0"/>
      <dgm:spPr/>
    </dgm:pt>
    <dgm:pt modelId="{D098E8FE-1F4A-4F1F-B57E-7C96E0DC805E}" type="pres">
      <dgm:prSet presAssocID="{65F49199-5C9F-4E1F-B3E6-321552F41EA5}" presName="iconBgRect" presStyleLbl="bgShp" presStyleIdx="1" presStyleCnt="4"/>
      <dgm:spPr/>
    </dgm:pt>
    <dgm:pt modelId="{89107920-BAC3-4880-9A71-B3230894E820}" type="pres">
      <dgm:prSet presAssocID="{65F49199-5C9F-4E1F-B3E6-321552F41E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F5BC472E-1A5F-4A61-B57A-D2D9DF21AD3E}" type="pres">
      <dgm:prSet presAssocID="{65F49199-5C9F-4E1F-B3E6-321552F41EA5}" presName="spaceRect" presStyleCnt="0"/>
      <dgm:spPr/>
    </dgm:pt>
    <dgm:pt modelId="{1D84EADB-6C56-4210-9179-421EE7DDB394}" type="pres">
      <dgm:prSet presAssocID="{65F49199-5C9F-4E1F-B3E6-321552F41EA5}" presName="textRect" presStyleLbl="revTx" presStyleIdx="1" presStyleCnt="4">
        <dgm:presLayoutVars>
          <dgm:chMax val="1"/>
          <dgm:chPref val="1"/>
        </dgm:presLayoutVars>
      </dgm:prSet>
      <dgm:spPr/>
    </dgm:pt>
    <dgm:pt modelId="{DC68935F-F104-4D9B-A2C4-F3F539EB5328}" type="pres">
      <dgm:prSet presAssocID="{F3479803-A6CE-4EA1-B246-2AEF38F002F1}" presName="sibTrans" presStyleLbl="sibTrans2D1" presStyleIdx="0" presStyleCnt="0"/>
      <dgm:spPr/>
    </dgm:pt>
    <dgm:pt modelId="{784B8B07-2AFF-43F4-A73C-EF12A7396983}" type="pres">
      <dgm:prSet presAssocID="{A3211281-D27F-4E4C-AD69-35535C9F9F20}" presName="compNode" presStyleCnt="0"/>
      <dgm:spPr/>
    </dgm:pt>
    <dgm:pt modelId="{2A745626-D088-4A59-8A88-62081F8B9000}" type="pres">
      <dgm:prSet presAssocID="{A3211281-D27F-4E4C-AD69-35535C9F9F20}" presName="iconBgRect" presStyleLbl="bgShp" presStyleIdx="2" presStyleCnt="4"/>
      <dgm:spPr/>
    </dgm:pt>
    <dgm:pt modelId="{B89435E3-8B39-44F9-93AB-234F8FD1455D}" type="pres">
      <dgm:prSet presAssocID="{A3211281-D27F-4E4C-AD69-35535C9F9F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126F80C0-B744-40E4-BBF8-597132D02301}" type="pres">
      <dgm:prSet presAssocID="{A3211281-D27F-4E4C-AD69-35535C9F9F20}" presName="spaceRect" presStyleCnt="0"/>
      <dgm:spPr/>
    </dgm:pt>
    <dgm:pt modelId="{38C53E35-8D20-4BF5-8D4A-CCB60A4B119A}" type="pres">
      <dgm:prSet presAssocID="{A3211281-D27F-4E4C-AD69-35535C9F9F20}" presName="textRect" presStyleLbl="revTx" presStyleIdx="2" presStyleCnt="4">
        <dgm:presLayoutVars>
          <dgm:chMax val="1"/>
          <dgm:chPref val="1"/>
        </dgm:presLayoutVars>
      </dgm:prSet>
      <dgm:spPr/>
    </dgm:pt>
    <dgm:pt modelId="{53BACC65-61E2-48C0-AB95-AF7153A29CEB}" type="pres">
      <dgm:prSet presAssocID="{4633E8F5-2B2F-4AB3-AC4D-5C7AB831B52E}" presName="sibTrans" presStyleLbl="sibTrans2D1" presStyleIdx="0" presStyleCnt="0"/>
      <dgm:spPr/>
    </dgm:pt>
    <dgm:pt modelId="{1B0FF911-C77A-4291-9B4A-940063A20B83}" type="pres">
      <dgm:prSet presAssocID="{19C38BE4-9C07-437A-B083-2A78137E3C89}" presName="compNode" presStyleCnt="0"/>
      <dgm:spPr/>
    </dgm:pt>
    <dgm:pt modelId="{11C2CEB6-80EE-4726-8DBB-EABE9E84FD77}" type="pres">
      <dgm:prSet presAssocID="{19C38BE4-9C07-437A-B083-2A78137E3C89}" presName="iconBgRect" presStyleLbl="bgShp" presStyleIdx="3" presStyleCnt="4"/>
      <dgm:spPr/>
    </dgm:pt>
    <dgm:pt modelId="{31EBBF78-098D-4420-A564-9D99716BA0E0}" type="pres">
      <dgm:prSet presAssocID="{19C38BE4-9C07-437A-B083-2A78137E3C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0F556FD6-5794-43EF-BAD0-22C1F1C39AE6}" type="pres">
      <dgm:prSet presAssocID="{19C38BE4-9C07-437A-B083-2A78137E3C89}" presName="spaceRect" presStyleCnt="0"/>
      <dgm:spPr/>
    </dgm:pt>
    <dgm:pt modelId="{880E0828-766C-44BE-A1B4-3D7824A8B1CB}" type="pres">
      <dgm:prSet presAssocID="{19C38BE4-9C07-437A-B083-2A78137E3C89}" presName="textRect" presStyleLbl="revTx" presStyleIdx="3" presStyleCnt="4">
        <dgm:presLayoutVars>
          <dgm:chMax val="1"/>
          <dgm:chPref val="1"/>
        </dgm:presLayoutVars>
      </dgm:prSet>
      <dgm:spPr/>
    </dgm:pt>
  </dgm:ptLst>
  <dgm:cxnLst>
    <dgm:cxn modelId="{15A5D600-EE25-438B-A14D-8BEF2F7DD4E0}" type="presOf" srcId="{AD826C99-4CBE-4A00-A70F-9646805532BD}" destId="{F383BB51-1A93-4E54-9A07-158C101D4D2F}" srcOrd="0" destOrd="0" presId="urn:microsoft.com/office/officeart/2018/2/layout/IconCircleList"/>
    <dgm:cxn modelId="{8960101D-576F-48F2-96E3-42F5BFBD85EA}" type="presOf" srcId="{F3479803-A6CE-4EA1-B246-2AEF38F002F1}" destId="{DC68935F-F104-4D9B-A2C4-F3F539EB5328}" srcOrd="0" destOrd="0" presId="urn:microsoft.com/office/officeart/2018/2/layout/IconCircleList"/>
    <dgm:cxn modelId="{9D7D7665-5D64-4F9C-910A-85070FCE52F2}" type="presOf" srcId="{16DADB81-36AC-4B3A-8572-B8D5E0534B17}" destId="{6566383F-E76A-46EE-97B5-FFC7CCCC8FD2}" srcOrd="0" destOrd="0" presId="urn:microsoft.com/office/officeart/2018/2/layout/IconCircleList"/>
    <dgm:cxn modelId="{603BF950-77D3-4618-8012-D07EACBF318F}" srcId="{C9B4365A-F022-4E2F-BDC4-A5792E27B380}" destId="{A3211281-D27F-4E4C-AD69-35535C9F9F20}" srcOrd="2" destOrd="0" parTransId="{FF297323-F4BE-4C15-89C1-6A31371D8417}" sibTransId="{4633E8F5-2B2F-4AB3-AC4D-5C7AB831B52E}"/>
    <dgm:cxn modelId="{4A246751-6AA7-4D0A-979B-D530C2BE0BD0}" type="presOf" srcId="{4633E8F5-2B2F-4AB3-AC4D-5C7AB831B52E}" destId="{53BACC65-61E2-48C0-AB95-AF7153A29CEB}" srcOrd="0" destOrd="0" presId="urn:microsoft.com/office/officeart/2018/2/layout/IconCircleList"/>
    <dgm:cxn modelId="{C685E98E-A162-4FC2-9B73-5C7BA187459D}" srcId="{C9B4365A-F022-4E2F-BDC4-A5792E27B380}" destId="{65F49199-5C9F-4E1F-B3E6-321552F41EA5}" srcOrd="1" destOrd="0" parTransId="{58EF8042-C95B-4E55-B22F-C1377DB1D54E}" sibTransId="{F3479803-A6CE-4EA1-B246-2AEF38F002F1}"/>
    <dgm:cxn modelId="{D5899A9A-BEE0-47D3-A99A-7A7474513ED2}" type="presOf" srcId="{19C38BE4-9C07-437A-B083-2A78137E3C89}" destId="{880E0828-766C-44BE-A1B4-3D7824A8B1CB}" srcOrd="0" destOrd="0" presId="urn:microsoft.com/office/officeart/2018/2/layout/IconCircleList"/>
    <dgm:cxn modelId="{99F40FA2-AF51-4252-A4A2-A8D00E573567}" type="presOf" srcId="{A3211281-D27F-4E4C-AD69-35535C9F9F20}" destId="{38C53E35-8D20-4BF5-8D4A-CCB60A4B119A}" srcOrd="0" destOrd="0" presId="urn:microsoft.com/office/officeart/2018/2/layout/IconCircleList"/>
    <dgm:cxn modelId="{B2381EA5-903D-462C-A11F-664D2C52CEB8}" type="presOf" srcId="{C9B4365A-F022-4E2F-BDC4-A5792E27B380}" destId="{4C9E1FF6-D677-4064-858C-829B389A442A}" srcOrd="0" destOrd="0" presId="urn:microsoft.com/office/officeart/2018/2/layout/IconCircleList"/>
    <dgm:cxn modelId="{3A1256C6-5C3E-43B1-8203-37D529A98149}" type="presOf" srcId="{65F49199-5C9F-4E1F-B3E6-321552F41EA5}" destId="{1D84EADB-6C56-4210-9179-421EE7DDB394}" srcOrd="0" destOrd="0" presId="urn:microsoft.com/office/officeart/2018/2/layout/IconCircleList"/>
    <dgm:cxn modelId="{AC3321CF-5F16-45BE-9DA0-2E653945AF59}" srcId="{C9B4365A-F022-4E2F-BDC4-A5792E27B380}" destId="{AD826C99-4CBE-4A00-A70F-9646805532BD}" srcOrd="0" destOrd="0" parTransId="{55757EEE-2291-4670-8337-D92362F55C22}" sibTransId="{16DADB81-36AC-4B3A-8572-B8D5E0534B17}"/>
    <dgm:cxn modelId="{86653CFE-6B87-4589-B644-1B376C9FD55F}" srcId="{C9B4365A-F022-4E2F-BDC4-A5792E27B380}" destId="{19C38BE4-9C07-437A-B083-2A78137E3C89}" srcOrd="3" destOrd="0" parTransId="{B90FF46D-A714-40F2-9761-39DA51D57417}" sibTransId="{C52A51F9-FAE7-4661-82B8-2612222AA0FB}"/>
    <dgm:cxn modelId="{C75F072B-C0B0-430B-B659-617F5EB5956A}" type="presParOf" srcId="{4C9E1FF6-D677-4064-858C-829B389A442A}" destId="{FB9E3327-2BB5-4F1C-85DC-3BCD6CC1BAD8}" srcOrd="0" destOrd="0" presId="urn:microsoft.com/office/officeart/2018/2/layout/IconCircleList"/>
    <dgm:cxn modelId="{B4A55C8E-F3EE-480B-B986-49298D7E88B8}" type="presParOf" srcId="{FB9E3327-2BB5-4F1C-85DC-3BCD6CC1BAD8}" destId="{CCE2AD64-01AF-4890-AB24-AF883298AAFD}" srcOrd="0" destOrd="0" presId="urn:microsoft.com/office/officeart/2018/2/layout/IconCircleList"/>
    <dgm:cxn modelId="{D133DA3A-DF43-47AC-B34F-80CC7D183774}" type="presParOf" srcId="{CCE2AD64-01AF-4890-AB24-AF883298AAFD}" destId="{F69C863F-F73F-4640-A8DF-DB0DB29A88B6}" srcOrd="0" destOrd="0" presId="urn:microsoft.com/office/officeart/2018/2/layout/IconCircleList"/>
    <dgm:cxn modelId="{E295185A-8FDD-4E56-9510-34E78C5DFD22}" type="presParOf" srcId="{CCE2AD64-01AF-4890-AB24-AF883298AAFD}" destId="{ABDC27B4-1161-46F5-85C2-AC5B1B724C52}" srcOrd="1" destOrd="0" presId="urn:microsoft.com/office/officeart/2018/2/layout/IconCircleList"/>
    <dgm:cxn modelId="{6B7BE354-54D8-4A3F-BED0-9767BCD181D9}" type="presParOf" srcId="{CCE2AD64-01AF-4890-AB24-AF883298AAFD}" destId="{8D7AAEB1-D7C5-40B7-9B72-F4F43B80CC47}" srcOrd="2" destOrd="0" presId="urn:microsoft.com/office/officeart/2018/2/layout/IconCircleList"/>
    <dgm:cxn modelId="{E29F0040-A9BB-48E9-8A5B-97E0EC49781B}" type="presParOf" srcId="{CCE2AD64-01AF-4890-AB24-AF883298AAFD}" destId="{F383BB51-1A93-4E54-9A07-158C101D4D2F}" srcOrd="3" destOrd="0" presId="urn:microsoft.com/office/officeart/2018/2/layout/IconCircleList"/>
    <dgm:cxn modelId="{15D485BA-FC2C-4B72-9648-5BDA11A1F63F}" type="presParOf" srcId="{FB9E3327-2BB5-4F1C-85DC-3BCD6CC1BAD8}" destId="{6566383F-E76A-46EE-97B5-FFC7CCCC8FD2}" srcOrd="1" destOrd="0" presId="urn:microsoft.com/office/officeart/2018/2/layout/IconCircleList"/>
    <dgm:cxn modelId="{7F4E8B08-83DB-4EBF-9C97-171CDC1B3E14}" type="presParOf" srcId="{FB9E3327-2BB5-4F1C-85DC-3BCD6CC1BAD8}" destId="{D7176534-3D94-4CBF-8C82-DE9581B71997}" srcOrd="2" destOrd="0" presId="urn:microsoft.com/office/officeart/2018/2/layout/IconCircleList"/>
    <dgm:cxn modelId="{78977107-0161-4710-93DF-9C4113DD6E07}" type="presParOf" srcId="{D7176534-3D94-4CBF-8C82-DE9581B71997}" destId="{D098E8FE-1F4A-4F1F-B57E-7C96E0DC805E}" srcOrd="0" destOrd="0" presId="urn:microsoft.com/office/officeart/2018/2/layout/IconCircleList"/>
    <dgm:cxn modelId="{1AF62257-8169-4B5C-A7C9-4D0EA818DF8A}" type="presParOf" srcId="{D7176534-3D94-4CBF-8C82-DE9581B71997}" destId="{89107920-BAC3-4880-9A71-B3230894E820}" srcOrd="1" destOrd="0" presId="urn:microsoft.com/office/officeart/2018/2/layout/IconCircleList"/>
    <dgm:cxn modelId="{9022443F-C44F-42C3-BB4E-C123A9E76095}" type="presParOf" srcId="{D7176534-3D94-4CBF-8C82-DE9581B71997}" destId="{F5BC472E-1A5F-4A61-B57A-D2D9DF21AD3E}" srcOrd="2" destOrd="0" presId="urn:microsoft.com/office/officeart/2018/2/layout/IconCircleList"/>
    <dgm:cxn modelId="{BCB501EF-FECF-4535-A2B1-2EEBD6CE98ED}" type="presParOf" srcId="{D7176534-3D94-4CBF-8C82-DE9581B71997}" destId="{1D84EADB-6C56-4210-9179-421EE7DDB394}" srcOrd="3" destOrd="0" presId="urn:microsoft.com/office/officeart/2018/2/layout/IconCircleList"/>
    <dgm:cxn modelId="{547D107E-FDCC-420A-BF29-14C066F4E9CF}" type="presParOf" srcId="{FB9E3327-2BB5-4F1C-85DC-3BCD6CC1BAD8}" destId="{DC68935F-F104-4D9B-A2C4-F3F539EB5328}" srcOrd="3" destOrd="0" presId="urn:microsoft.com/office/officeart/2018/2/layout/IconCircleList"/>
    <dgm:cxn modelId="{63521733-FF4D-48D2-9B87-9409C48D5968}" type="presParOf" srcId="{FB9E3327-2BB5-4F1C-85DC-3BCD6CC1BAD8}" destId="{784B8B07-2AFF-43F4-A73C-EF12A7396983}" srcOrd="4" destOrd="0" presId="urn:microsoft.com/office/officeart/2018/2/layout/IconCircleList"/>
    <dgm:cxn modelId="{FD06513F-F7CB-440D-99C5-FFADA14CFD84}" type="presParOf" srcId="{784B8B07-2AFF-43F4-A73C-EF12A7396983}" destId="{2A745626-D088-4A59-8A88-62081F8B9000}" srcOrd="0" destOrd="0" presId="urn:microsoft.com/office/officeart/2018/2/layout/IconCircleList"/>
    <dgm:cxn modelId="{9EF7CF68-4F1C-46FC-9DB4-68520A972D98}" type="presParOf" srcId="{784B8B07-2AFF-43F4-A73C-EF12A7396983}" destId="{B89435E3-8B39-44F9-93AB-234F8FD1455D}" srcOrd="1" destOrd="0" presId="urn:microsoft.com/office/officeart/2018/2/layout/IconCircleList"/>
    <dgm:cxn modelId="{8C671252-A2F8-420D-BA35-814DA3392250}" type="presParOf" srcId="{784B8B07-2AFF-43F4-A73C-EF12A7396983}" destId="{126F80C0-B744-40E4-BBF8-597132D02301}" srcOrd="2" destOrd="0" presId="urn:microsoft.com/office/officeart/2018/2/layout/IconCircleList"/>
    <dgm:cxn modelId="{BDA3BFC6-C5F0-40CC-B488-A964FEE2F2DC}" type="presParOf" srcId="{784B8B07-2AFF-43F4-A73C-EF12A7396983}" destId="{38C53E35-8D20-4BF5-8D4A-CCB60A4B119A}" srcOrd="3" destOrd="0" presId="urn:microsoft.com/office/officeart/2018/2/layout/IconCircleList"/>
    <dgm:cxn modelId="{BF5DDFD5-733E-4CA3-BDCE-774FE979BBD7}" type="presParOf" srcId="{FB9E3327-2BB5-4F1C-85DC-3BCD6CC1BAD8}" destId="{53BACC65-61E2-48C0-AB95-AF7153A29CEB}" srcOrd="5" destOrd="0" presId="urn:microsoft.com/office/officeart/2018/2/layout/IconCircleList"/>
    <dgm:cxn modelId="{803823D6-B63E-4B8D-A689-0417D814E9A6}" type="presParOf" srcId="{FB9E3327-2BB5-4F1C-85DC-3BCD6CC1BAD8}" destId="{1B0FF911-C77A-4291-9B4A-940063A20B83}" srcOrd="6" destOrd="0" presId="urn:microsoft.com/office/officeart/2018/2/layout/IconCircleList"/>
    <dgm:cxn modelId="{4F18C78E-CA48-4963-B497-94826EA6570A}" type="presParOf" srcId="{1B0FF911-C77A-4291-9B4A-940063A20B83}" destId="{11C2CEB6-80EE-4726-8DBB-EABE9E84FD77}" srcOrd="0" destOrd="0" presId="urn:microsoft.com/office/officeart/2018/2/layout/IconCircleList"/>
    <dgm:cxn modelId="{BC793BE4-3B27-4A88-B63B-F2538F1147BF}" type="presParOf" srcId="{1B0FF911-C77A-4291-9B4A-940063A20B83}" destId="{31EBBF78-098D-4420-A564-9D99716BA0E0}" srcOrd="1" destOrd="0" presId="urn:microsoft.com/office/officeart/2018/2/layout/IconCircleList"/>
    <dgm:cxn modelId="{661B06EE-7837-4DF1-AC1B-58BBA276FB82}" type="presParOf" srcId="{1B0FF911-C77A-4291-9B4A-940063A20B83}" destId="{0F556FD6-5794-43EF-BAD0-22C1F1C39AE6}" srcOrd="2" destOrd="0" presId="urn:microsoft.com/office/officeart/2018/2/layout/IconCircleList"/>
    <dgm:cxn modelId="{32629E64-874A-4B9E-A303-891F932E5C7B}" type="presParOf" srcId="{1B0FF911-C77A-4291-9B4A-940063A20B83}" destId="{880E0828-766C-44BE-A1B4-3D7824A8B1C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FDA72-4245-4A3C-8BA8-9FB2D395DA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CCE95F5-566E-461F-8568-58A465A1FBB7}">
      <dgm:prSet/>
      <dgm:spPr/>
      <dgm:t>
        <a:bodyPr/>
        <a:lstStyle/>
        <a:p>
          <a:r>
            <a:rPr lang="en-GB"/>
            <a:t>Drop In visitors   60</a:t>
          </a:r>
          <a:endParaRPr lang="en-US"/>
        </a:p>
      </dgm:t>
    </dgm:pt>
    <dgm:pt modelId="{16137FBA-BD7F-483B-966F-84E3F4741DFA}" type="parTrans" cxnId="{85323CC8-682A-45C4-B8FB-F8489EB72E53}">
      <dgm:prSet/>
      <dgm:spPr/>
      <dgm:t>
        <a:bodyPr/>
        <a:lstStyle/>
        <a:p>
          <a:endParaRPr lang="en-US"/>
        </a:p>
      </dgm:t>
    </dgm:pt>
    <dgm:pt modelId="{80FBFAF9-43B6-4AE2-B835-065BD8C5681D}" type="sibTrans" cxnId="{85323CC8-682A-45C4-B8FB-F8489EB72E53}">
      <dgm:prSet/>
      <dgm:spPr/>
      <dgm:t>
        <a:bodyPr/>
        <a:lstStyle/>
        <a:p>
          <a:endParaRPr lang="en-US"/>
        </a:p>
      </dgm:t>
    </dgm:pt>
    <dgm:pt modelId="{68D84840-A402-491F-82DA-C859D55AD7BD}">
      <dgm:prSet/>
      <dgm:spPr/>
      <dgm:t>
        <a:bodyPr/>
        <a:lstStyle/>
        <a:p>
          <a:r>
            <a:rPr lang="en-GB"/>
            <a:t>Casual contacts by phone    662</a:t>
          </a:r>
          <a:endParaRPr lang="en-US"/>
        </a:p>
      </dgm:t>
    </dgm:pt>
    <dgm:pt modelId="{624E35A0-6A3D-4379-BA55-2C13DBEB34A7}" type="parTrans" cxnId="{45934152-5595-4454-A15E-853B4E1E811E}">
      <dgm:prSet/>
      <dgm:spPr/>
      <dgm:t>
        <a:bodyPr/>
        <a:lstStyle/>
        <a:p>
          <a:endParaRPr lang="en-US"/>
        </a:p>
      </dgm:t>
    </dgm:pt>
    <dgm:pt modelId="{D69D6DC6-AE76-49EB-A916-EE068187EAC1}" type="sibTrans" cxnId="{45934152-5595-4454-A15E-853B4E1E811E}">
      <dgm:prSet/>
      <dgm:spPr/>
      <dgm:t>
        <a:bodyPr/>
        <a:lstStyle/>
        <a:p>
          <a:endParaRPr lang="en-US"/>
        </a:p>
      </dgm:t>
    </dgm:pt>
    <dgm:pt modelId="{15752159-2680-4F97-8A4A-370FFD026A87}">
      <dgm:prSet/>
      <dgm:spPr/>
      <dgm:t>
        <a:bodyPr/>
        <a:lstStyle/>
        <a:p>
          <a:r>
            <a:rPr lang="en-GB"/>
            <a:t>Casual contacts by email    449</a:t>
          </a:r>
          <a:endParaRPr lang="en-US"/>
        </a:p>
      </dgm:t>
    </dgm:pt>
    <dgm:pt modelId="{C929ED6A-2417-4349-A645-0D519EA5B402}" type="parTrans" cxnId="{BB4B96B5-1972-43C6-A618-FB6722B594BB}">
      <dgm:prSet/>
      <dgm:spPr/>
      <dgm:t>
        <a:bodyPr/>
        <a:lstStyle/>
        <a:p>
          <a:endParaRPr lang="en-US"/>
        </a:p>
      </dgm:t>
    </dgm:pt>
    <dgm:pt modelId="{7DBC2F7B-7818-422E-9322-A31F389740C5}" type="sibTrans" cxnId="{BB4B96B5-1972-43C6-A618-FB6722B594BB}">
      <dgm:prSet/>
      <dgm:spPr/>
      <dgm:t>
        <a:bodyPr/>
        <a:lstStyle/>
        <a:p>
          <a:endParaRPr lang="en-US"/>
        </a:p>
      </dgm:t>
    </dgm:pt>
    <dgm:pt modelId="{7F6FBCB5-49A7-463C-9A1D-D3F3A22E1C2C}">
      <dgm:prSet/>
      <dgm:spPr/>
      <dgm:t>
        <a:bodyPr/>
        <a:lstStyle/>
        <a:p>
          <a:r>
            <a:rPr lang="en-GB" dirty="0"/>
            <a:t>Client meetings/appointments    454</a:t>
          </a:r>
          <a:endParaRPr lang="en-US" dirty="0"/>
        </a:p>
      </dgm:t>
    </dgm:pt>
    <dgm:pt modelId="{D39423B2-62D7-4428-B861-1C9F7F032E67}" type="parTrans" cxnId="{4100FB39-CA4A-408E-8C34-F56E7A544A5F}">
      <dgm:prSet/>
      <dgm:spPr/>
      <dgm:t>
        <a:bodyPr/>
        <a:lstStyle/>
        <a:p>
          <a:endParaRPr lang="en-US"/>
        </a:p>
      </dgm:t>
    </dgm:pt>
    <dgm:pt modelId="{9262756B-E065-4DD9-A887-5854F0188EE3}" type="sibTrans" cxnId="{4100FB39-CA4A-408E-8C34-F56E7A544A5F}">
      <dgm:prSet/>
      <dgm:spPr/>
      <dgm:t>
        <a:bodyPr/>
        <a:lstStyle/>
        <a:p>
          <a:endParaRPr lang="en-US"/>
        </a:p>
      </dgm:t>
    </dgm:pt>
    <dgm:pt modelId="{13D4BEE3-5830-4591-A614-BF8EC0A16C20}">
      <dgm:prSet/>
      <dgm:spPr/>
      <dgm:t>
        <a:bodyPr/>
        <a:lstStyle/>
        <a:p>
          <a:r>
            <a:rPr lang="en-GB" dirty="0"/>
            <a:t>Casework    83</a:t>
          </a:r>
          <a:endParaRPr lang="en-US" dirty="0"/>
        </a:p>
      </dgm:t>
    </dgm:pt>
    <dgm:pt modelId="{BD29A04F-B1A5-4423-ACDB-89E32E913E10}" type="parTrans" cxnId="{89732243-7758-4DB5-9F70-2DF87C7F0CEE}">
      <dgm:prSet/>
      <dgm:spPr/>
      <dgm:t>
        <a:bodyPr/>
        <a:lstStyle/>
        <a:p>
          <a:endParaRPr lang="en-US"/>
        </a:p>
      </dgm:t>
    </dgm:pt>
    <dgm:pt modelId="{BA7EE8F7-CB51-48BB-9D4B-DFC16BB1C723}" type="sibTrans" cxnId="{89732243-7758-4DB5-9F70-2DF87C7F0CEE}">
      <dgm:prSet/>
      <dgm:spPr/>
      <dgm:t>
        <a:bodyPr/>
        <a:lstStyle/>
        <a:p>
          <a:endParaRPr lang="en-US"/>
        </a:p>
      </dgm:t>
    </dgm:pt>
    <dgm:pt modelId="{E99A115D-56A2-4E03-AF3D-ECC84A0CB39F}" type="pres">
      <dgm:prSet presAssocID="{C63FDA72-4245-4A3C-8BA8-9FB2D395DA65}" presName="outerComposite" presStyleCnt="0">
        <dgm:presLayoutVars>
          <dgm:chMax val="5"/>
          <dgm:dir/>
          <dgm:resizeHandles val="exact"/>
        </dgm:presLayoutVars>
      </dgm:prSet>
      <dgm:spPr/>
    </dgm:pt>
    <dgm:pt modelId="{6B8DB962-F0B3-49C5-849C-6A0C4A250454}" type="pres">
      <dgm:prSet presAssocID="{C63FDA72-4245-4A3C-8BA8-9FB2D395DA65}" presName="dummyMaxCanvas" presStyleCnt="0">
        <dgm:presLayoutVars/>
      </dgm:prSet>
      <dgm:spPr/>
    </dgm:pt>
    <dgm:pt modelId="{8FC0458C-FBFE-4AB4-82F5-2B326F836878}" type="pres">
      <dgm:prSet presAssocID="{C63FDA72-4245-4A3C-8BA8-9FB2D395DA65}" presName="FiveNodes_1" presStyleLbl="node1" presStyleIdx="0" presStyleCnt="5">
        <dgm:presLayoutVars>
          <dgm:bulletEnabled val="1"/>
        </dgm:presLayoutVars>
      </dgm:prSet>
      <dgm:spPr/>
    </dgm:pt>
    <dgm:pt modelId="{57CF9344-930A-48C8-8729-D3CE23073C61}" type="pres">
      <dgm:prSet presAssocID="{C63FDA72-4245-4A3C-8BA8-9FB2D395DA65}" presName="FiveNodes_2" presStyleLbl="node1" presStyleIdx="1" presStyleCnt="5">
        <dgm:presLayoutVars>
          <dgm:bulletEnabled val="1"/>
        </dgm:presLayoutVars>
      </dgm:prSet>
      <dgm:spPr/>
    </dgm:pt>
    <dgm:pt modelId="{0528003B-2A3E-4710-A74A-2EF56DB0150F}" type="pres">
      <dgm:prSet presAssocID="{C63FDA72-4245-4A3C-8BA8-9FB2D395DA65}" presName="FiveNodes_3" presStyleLbl="node1" presStyleIdx="2" presStyleCnt="5">
        <dgm:presLayoutVars>
          <dgm:bulletEnabled val="1"/>
        </dgm:presLayoutVars>
      </dgm:prSet>
      <dgm:spPr/>
    </dgm:pt>
    <dgm:pt modelId="{D19B0A6A-CCB3-408C-A97B-3967DEC0AA9A}" type="pres">
      <dgm:prSet presAssocID="{C63FDA72-4245-4A3C-8BA8-9FB2D395DA65}" presName="FiveNodes_4" presStyleLbl="node1" presStyleIdx="3" presStyleCnt="5">
        <dgm:presLayoutVars>
          <dgm:bulletEnabled val="1"/>
        </dgm:presLayoutVars>
      </dgm:prSet>
      <dgm:spPr/>
    </dgm:pt>
    <dgm:pt modelId="{8C5439EB-BD08-47EF-A143-1FA92663DAAF}" type="pres">
      <dgm:prSet presAssocID="{C63FDA72-4245-4A3C-8BA8-9FB2D395DA65}" presName="FiveNodes_5" presStyleLbl="node1" presStyleIdx="4" presStyleCnt="5">
        <dgm:presLayoutVars>
          <dgm:bulletEnabled val="1"/>
        </dgm:presLayoutVars>
      </dgm:prSet>
      <dgm:spPr/>
    </dgm:pt>
    <dgm:pt modelId="{66195686-AB74-4119-B097-327939FB0D0B}" type="pres">
      <dgm:prSet presAssocID="{C63FDA72-4245-4A3C-8BA8-9FB2D395DA65}" presName="FiveConn_1-2" presStyleLbl="fgAccFollowNode1" presStyleIdx="0" presStyleCnt="4">
        <dgm:presLayoutVars>
          <dgm:bulletEnabled val="1"/>
        </dgm:presLayoutVars>
      </dgm:prSet>
      <dgm:spPr/>
    </dgm:pt>
    <dgm:pt modelId="{6DCCD3A0-ADFD-40E3-90AD-37F9691024CC}" type="pres">
      <dgm:prSet presAssocID="{C63FDA72-4245-4A3C-8BA8-9FB2D395DA65}" presName="FiveConn_2-3" presStyleLbl="fgAccFollowNode1" presStyleIdx="1" presStyleCnt="4">
        <dgm:presLayoutVars>
          <dgm:bulletEnabled val="1"/>
        </dgm:presLayoutVars>
      </dgm:prSet>
      <dgm:spPr/>
    </dgm:pt>
    <dgm:pt modelId="{8F4B6F54-6636-442C-99B9-63D2EEB9105F}" type="pres">
      <dgm:prSet presAssocID="{C63FDA72-4245-4A3C-8BA8-9FB2D395DA65}" presName="FiveConn_3-4" presStyleLbl="fgAccFollowNode1" presStyleIdx="2" presStyleCnt="4">
        <dgm:presLayoutVars>
          <dgm:bulletEnabled val="1"/>
        </dgm:presLayoutVars>
      </dgm:prSet>
      <dgm:spPr/>
    </dgm:pt>
    <dgm:pt modelId="{7F358041-7FBC-4FD9-9939-9AF56A205284}" type="pres">
      <dgm:prSet presAssocID="{C63FDA72-4245-4A3C-8BA8-9FB2D395DA65}" presName="FiveConn_4-5" presStyleLbl="fgAccFollowNode1" presStyleIdx="3" presStyleCnt="4">
        <dgm:presLayoutVars>
          <dgm:bulletEnabled val="1"/>
        </dgm:presLayoutVars>
      </dgm:prSet>
      <dgm:spPr/>
    </dgm:pt>
    <dgm:pt modelId="{4DC3A316-EF22-4DC1-8AEF-FD9D5DD11157}" type="pres">
      <dgm:prSet presAssocID="{C63FDA72-4245-4A3C-8BA8-9FB2D395DA65}" presName="FiveNodes_1_text" presStyleLbl="node1" presStyleIdx="4" presStyleCnt="5">
        <dgm:presLayoutVars>
          <dgm:bulletEnabled val="1"/>
        </dgm:presLayoutVars>
      </dgm:prSet>
      <dgm:spPr/>
    </dgm:pt>
    <dgm:pt modelId="{25E32BAF-9D1B-4AE5-BE2D-5C7676167194}" type="pres">
      <dgm:prSet presAssocID="{C63FDA72-4245-4A3C-8BA8-9FB2D395DA65}" presName="FiveNodes_2_text" presStyleLbl="node1" presStyleIdx="4" presStyleCnt="5">
        <dgm:presLayoutVars>
          <dgm:bulletEnabled val="1"/>
        </dgm:presLayoutVars>
      </dgm:prSet>
      <dgm:spPr/>
    </dgm:pt>
    <dgm:pt modelId="{C9D402C9-8630-48F1-BDB7-43CAFD529C04}" type="pres">
      <dgm:prSet presAssocID="{C63FDA72-4245-4A3C-8BA8-9FB2D395DA65}" presName="FiveNodes_3_text" presStyleLbl="node1" presStyleIdx="4" presStyleCnt="5">
        <dgm:presLayoutVars>
          <dgm:bulletEnabled val="1"/>
        </dgm:presLayoutVars>
      </dgm:prSet>
      <dgm:spPr/>
    </dgm:pt>
    <dgm:pt modelId="{4AFBD52B-69E1-4AAA-82DC-B8B6F750ECC5}" type="pres">
      <dgm:prSet presAssocID="{C63FDA72-4245-4A3C-8BA8-9FB2D395DA65}" presName="FiveNodes_4_text" presStyleLbl="node1" presStyleIdx="4" presStyleCnt="5">
        <dgm:presLayoutVars>
          <dgm:bulletEnabled val="1"/>
        </dgm:presLayoutVars>
      </dgm:prSet>
      <dgm:spPr/>
    </dgm:pt>
    <dgm:pt modelId="{25B07C69-CB7B-4679-A724-C3E5A3BCBDF2}" type="pres">
      <dgm:prSet presAssocID="{C63FDA72-4245-4A3C-8BA8-9FB2D395DA65}" presName="FiveNodes_5_text" presStyleLbl="node1" presStyleIdx="4" presStyleCnt="5">
        <dgm:presLayoutVars>
          <dgm:bulletEnabled val="1"/>
        </dgm:presLayoutVars>
      </dgm:prSet>
      <dgm:spPr/>
    </dgm:pt>
  </dgm:ptLst>
  <dgm:cxnLst>
    <dgm:cxn modelId="{774D1E0A-AAED-410F-A11C-08F269ACDD63}" type="presOf" srcId="{DCCE95F5-566E-461F-8568-58A465A1FBB7}" destId="{8FC0458C-FBFE-4AB4-82F5-2B326F836878}" srcOrd="0" destOrd="0" presId="urn:microsoft.com/office/officeart/2005/8/layout/vProcess5"/>
    <dgm:cxn modelId="{8A6C9711-72F9-4128-9D04-1EC9F8DAA40D}" type="presOf" srcId="{13D4BEE3-5830-4591-A614-BF8EC0A16C20}" destId="{8C5439EB-BD08-47EF-A143-1FA92663DAAF}" srcOrd="0" destOrd="0" presId="urn:microsoft.com/office/officeart/2005/8/layout/vProcess5"/>
    <dgm:cxn modelId="{C1B27913-3055-489F-96BE-D1B61E745D02}" type="presOf" srcId="{C63FDA72-4245-4A3C-8BA8-9FB2D395DA65}" destId="{E99A115D-56A2-4E03-AF3D-ECC84A0CB39F}" srcOrd="0" destOrd="0" presId="urn:microsoft.com/office/officeart/2005/8/layout/vProcess5"/>
    <dgm:cxn modelId="{09453F36-E99B-4B05-8B5C-FA3612BD5C76}" type="presOf" srcId="{7DBC2F7B-7818-422E-9322-A31F389740C5}" destId="{8F4B6F54-6636-442C-99B9-63D2EEB9105F}" srcOrd="0" destOrd="0" presId="urn:microsoft.com/office/officeart/2005/8/layout/vProcess5"/>
    <dgm:cxn modelId="{4100FB39-CA4A-408E-8C34-F56E7A544A5F}" srcId="{C63FDA72-4245-4A3C-8BA8-9FB2D395DA65}" destId="{7F6FBCB5-49A7-463C-9A1D-D3F3A22E1C2C}" srcOrd="3" destOrd="0" parTransId="{D39423B2-62D7-4428-B861-1C9F7F032E67}" sibTransId="{9262756B-E065-4DD9-A887-5854F0188EE3}"/>
    <dgm:cxn modelId="{97714A3A-41FF-4A87-A1EE-E248ED7817E1}" type="presOf" srcId="{15752159-2680-4F97-8A4A-370FFD026A87}" destId="{C9D402C9-8630-48F1-BDB7-43CAFD529C04}" srcOrd="1" destOrd="0" presId="urn:microsoft.com/office/officeart/2005/8/layout/vProcess5"/>
    <dgm:cxn modelId="{913BF35C-FAF6-4928-BDA3-A29F82AEF64E}" type="presOf" srcId="{68D84840-A402-491F-82DA-C859D55AD7BD}" destId="{57CF9344-930A-48C8-8729-D3CE23073C61}" srcOrd="0" destOrd="0" presId="urn:microsoft.com/office/officeart/2005/8/layout/vProcess5"/>
    <dgm:cxn modelId="{89732243-7758-4DB5-9F70-2DF87C7F0CEE}" srcId="{C63FDA72-4245-4A3C-8BA8-9FB2D395DA65}" destId="{13D4BEE3-5830-4591-A614-BF8EC0A16C20}" srcOrd="4" destOrd="0" parTransId="{BD29A04F-B1A5-4423-ACDB-89E32E913E10}" sibTransId="{BA7EE8F7-CB51-48BB-9D4B-DFC16BB1C723}"/>
    <dgm:cxn modelId="{45934152-5595-4454-A15E-853B4E1E811E}" srcId="{C63FDA72-4245-4A3C-8BA8-9FB2D395DA65}" destId="{68D84840-A402-491F-82DA-C859D55AD7BD}" srcOrd="1" destOrd="0" parTransId="{624E35A0-6A3D-4379-BA55-2C13DBEB34A7}" sibTransId="{D69D6DC6-AE76-49EB-A916-EE068187EAC1}"/>
    <dgm:cxn modelId="{9E0EC882-7062-49DE-82FB-152F2F99038F}" type="presOf" srcId="{68D84840-A402-491F-82DA-C859D55AD7BD}" destId="{25E32BAF-9D1B-4AE5-BE2D-5C7676167194}" srcOrd="1" destOrd="0" presId="urn:microsoft.com/office/officeart/2005/8/layout/vProcess5"/>
    <dgm:cxn modelId="{1C9F7698-57C8-4557-88DB-989B5B476630}" type="presOf" srcId="{7F6FBCB5-49A7-463C-9A1D-D3F3A22E1C2C}" destId="{D19B0A6A-CCB3-408C-A97B-3967DEC0AA9A}" srcOrd="0" destOrd="0" presId="urn:microsoft.com/office/officeart/2005/8/layout/vProcess5"/>
    <dgm:cxn modelId="{E6DA60B2-DED2-46FD-B27D-CDF500852BC7}" type="presOf" srcId="{7F6FBCB5-49A7-463C-9A1D-D3F3A22E1C2C}" destId="{4AFBD52B-69E1-4AAA-82DC-B8B6F750ECC5}" srcOrd="1" destOrd="0" presId="urn:microsoft.com/office/officeart/2005/8/layout/vProcess5"/>
    <dgm:cxn modelId="{BB4B96B5-1972-43C6-A618-FB6722B594BB}" srcId="{C63FDA72-4245-4A3C-8BA8-9FB2D395DA65}" destId="{15752159-2680-4F97-8A4A-370FFD026A87}" srcOrd="2" destOrd="0" parTransId="{C929ED6A-2417-4349-A645-0D519EA5B402}" sibTransId="{7DBC2F7B-7818-422E-9322-A31F389740C5}"/>
    <dgm:cxn modelId="{7C2B99C0-F5AF-43F5-BF82-CBF153718E61}" type="presOf" srcId="{D69D6DC6-AE76-49EB-A916-EE068187EAC1}" destId="{6DCCD3A0-ADFD-40E3-90AD-37F9691024CC}" srcOrd="0" destOrd="0" presId="urn:microsoft.com/office/officeart/2005/8/layout/vProcess5"/>
    <dgm:cxn modelId="{8A43DAC3-0D04-4A04-AC07-50FA238D26E2}" type="presOf" srcId="{15752159-2680-4F97-8A4A-370FFD026A87}" destId="{0528003B-2A3E-4710-A74A-2EF56DB0150F}" srcOrd="0" destOrd="0" presId="urn:microsoft.com/office/officeart/2005/8/layout/vProcess5"/>
    <dgm:cxn modelId="{85323CC8-682A-45C4-B8FB-F8489EB72E53}" srcId="{C63FDA72-4245-4A3C-8BA8-9FB2D395DA65}" destId="{DCCE95F5-566E-461F-8568-58A465A1FBB7}" srcOrd="0" destOrd="0" parTransId="{16137FBA-BD7F-483B-966F-84E3F4741DFA}" sibTransId="{80FBFAF9-43B6-4AE2-B835-065BD8C5681D}"/>
    <dgm:cxn modelId="{4E98F1DD-9BF1-4A0D-B350-6D5AF5C1231F}" type="presOf" srcId="{9262756B-E065-4DD9-A887-5854F0188EE3}" destId="{7F358041-7FBC-4FD9-9939-9AF56A205284}" srcOrd="0" destOrd="0" presId="urn:microsoft.com/office/officeart/2005/8/layout/vProcess5"/>
    <dgm:cxn modelId="{DD024BE9-06A9-4A12-9A14-954AC6551992}" type="presOf" srcId="{80FBFAF9-43B6-4AE2-B835-065BD8C5681D}" destId="{66195686-AB74-4119-B097-327939FB0D0B}" srcOrd="0" destOrd="0" presId="urn:microsoft.com/office/officeart/2005/8/layout/vProcess5"/>
    <dgm:cxn modelId="{7AFE50ED-9C63-476C-9DE5-06A2A5F3D7B3}" type="presOf" srcId="{13D4BEE3-5830-4591-A614-BF8EC0A16C20}" destId="{25B07C69-CB7B-4679-A724-C3E5A3BCBDF2}" srcOrd="1" destOrd="0" presId="urn:microsoft.com/office/officeart/2005/8/layout/vProcess5"/>
    <dgm:cxn modelId="{74C175F1-27C5-43D2-A38E-399D8D73B948}" type="presOf" srcId="{DCCE95F5-566E-461F-8568-58A465A1FBB7}" destId="{4DC3A316-EF22-4DC1-8AEF-FD9D5DD11157}" srcOrd="1" destOrd="0" presId="urn:microsoft.com/office/officeart/2005/8/layout/vProcess5"/>
    <dgm:cxn modelId="{B0D633FC-3AFE-4B82-AC57-FD97A26BEBAC}" type="presParOf" srcId="{E99A115D-56A2-4E03-AF3D-ECC84A0CB39F}" destId="{6B8DB962-F0B3-49C5-849C-6A0C4A250454}" srcOrd="0" destOrd="0" presId="urn:microsoft.com/office/officeart/2005/8/layout/vProcess5"/>
    <dgm:cxn modelId="{12B7CE53-B160-47B2-9228-72C4FEB725EB}" type="presParOf" srcId="{E99A115D-56A2-4E03-AF3D-ECC84A0CB39F}" destId="{8FC0458C-FBFE-4AB4-82F5-2B326F836878}" srcOrd="1" destOrd="0" presId="urn:microsoft.com/office/officeart/2005/8/layout/vProcess5"/>
    <dgm:cxn modelId="{458DD784-E118-4D76-BEF9-8F40D653738F}" type="presParOf" srcId="{E99A115D-56A2-4E03-AF3D-ECC84A0CB39F}" destId="{57CF9344-930A-48C8-8729-D3CE23073C61}" srcOrd="2" destOrd="0" presId="urn:microsoft.com/office/officeart/2005/8/layout/vProcess5"/>
    <dgm:cxn modelId="{F3BB161B-6699-4215-8156-1039B2D587D5}" type="presParOf" srcId="{E99A115D-56A2-4E03-AF3D-ECC84A0CB39F}" destId="{0528003B-2A3E-4710-A74A-2EF56DB0150F}" srcOrd="3" destOrd="0" presId="urn:microsoft.com/office/officeart/2005/8/layout/vProcess5"/>
    <dgm:cxn modelId="{DFEEC04C-5748-40C7-AE1A-1809353D26DC}" type="presParOf" srcId="{E99A115D-56A2-4E03-AF3D-ECC84A0CB39F}" destId="{D19B0A6A-CCB3-408C-A97B-3967DEC0AA9A}" srcOrd="4" destOrd="0" presId="urn:microsoft.com/office/officeart/2005/8/layout/vProcess5"/>
    <dgm:cxn modelId="{CB343E29-5F54-40BA-ACA6-E48F3F4DC81A}" type="presParOf" srcId="{E99A115D-56A2-4E03-AF3D-ECC84A0CB39F}" destId="{8C5439EB-BD08-47EF-A143-1FA92663DAAF}" srcOrd="5" destOrd="0" presId="urn:microsoft.com/office/officeart/2005/8/layout/vProcess5"/>
    <dgm:cxn modelId="{EDA48EA3-817E-40FC-9818-CB645DA906E9}" type="presParOf" srcId="{E99A115D-56A2-4E03-AF3D-ECC84A0CB39F}" destId="{66195686-AB74-4119-B097-327939FB0D0B}" srcOrd="6" destOrd="0" presId="urn:microsoft.com/office/officeart/2005/8/layout/vProcess5"/>
    <dgm:cxn modelId="{802F2002-8979-47BF-B606-8D20D5FECE2E}" type="presParOf" srcId="{E99A115D-56A2-4E03-AF3D-ECC84A0CB39F}" destId="{6DCCD3A0-ADFD-40E3-90AD-37F9691024CC}" srcOrd="7" destOrd="0" presId="urn:microsoft.com/office/officeart/2005/8/layout/vProcess5"/>
    <dgm:cxn modelId="{A775807B-AF3B-4F95-8B2B-40A79DEF60B3}" type="presParOf" srcId="{E99A115D-56A2-4E03-AF3D-ECC84A0CB39F}" destId="{8F4B6F54-6636-442C-99B9-63D2EEB9105F}" srcOrd="8" destOrd="0" presId="urn:microsoft.com/office/officeart/2005/8/layout/vProcess5"/>
    <dgm:cxn modelId="{029789C6-CEA7-47BB-8810-A55EA23296AF}" type="presParOf" srcId="{E99A115D-56A2-4E03-AF3D-ECC84A0CB39F}" destId="{7F358041-7FBC-4FD9-9939-9AF56A205284}" srcOrd="9" destOrd="0" presId="urn:microsoft.com/office/officeart/2005/8/layout/vProcess5"/>
    <dgm:cxn modelId="{7C27D03E-AECB-4DFB-A36E-13A7613DFFF1}" type="presParOf" srcId="{E99A115D-56A2-4E03-AF3D-ECC84A0CB39F}" destId="{4DC3A316-EF22-4DC1-8AEF-FD9D5DD11157}" srcOrd="10" destOrd="0" presId="urn:microsoft.com/office/officeart/2005/8/layout/vProcess5"/>
    <dgm:cxn modelId="{1ECB39EA-07C8-4E7C-826F-5175ABEDDED8}" type="presParOf" srcId="{E99A115D-56A2-4E03-AF3D-ECC84A0CB39F}" destId="{25E32BAF-9D1B-4AE5-BE2D-5C7676167194}" srcOrd="11" destOrd="0" presId="urn:microsoft.com/office/officeart/2005/8/layout/vProcess5"/>
    <dgm:cxn modelId="{23824AD0-BCDF-4038-9010-4282B8FBB7CE}" type="presParOf" srcId="{E99A115D-56A2-4E03-AF3D-ECC84A0CB39F}" destId="{C9D402C9-8630-48F1-BDB7-43CAFD529C04}" srcOrd="12" destOrd="0" presId="urn:microsoft.com/office/officeart/2005/8/layout/vProcess5"/>
    <dgm:cxn modelId="{1712F667-7B4D-4494-A8F5-7767317707AF}" type="presParOf" srcId="{E99A115D-56A2-4E03-AF3D-ECC84A0CB39F}" destId="{4AFBD52B-69E1-4AAA-82DC-B8B6F750ECC5}" srcOrd="13" destOrd="0" presId="urn:microsoft.com/office/officeart/2005/8/layout/vProcess5"/>
    <dgm:cxn modelId="{AC540AF7-E292-4246-A7FE-7C87F0E57F8A}" type="presParOf" srcId="{E99A115D-56A2-4E03-AF3D-ECC84A0CB39F}" destId="{25B07C69-CB7B-4679-A724-C3E5A3BCBDF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83346-DAE1-4255-8261-A7DF6A601E9A}">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694A9-2FD4-457A-936B-AFED4DF16708}">
      <dsp:nvSpPr>
        <dsp:cNvPr id="0" name=""/>
        <dsp:cNvSpPr/>
      </dsp:nvSpPr>
      <dsp:spPr>
        <a:xfrm>
          <a:off x="0" y="675"/>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Service Overview</a:t>
          </a:r>
          <a:endParaRPr lang="en-US" sz="1700" kern="1200"/>
        </a:p>
      </dsp:txBody>
      <dsp:txXfrm>
        <a:off x="0" y="675"/>
        <a:ext cx="6900512" cy="368985"/>
      </dsp:txXfrm>
    </dsp:sp>
    <dsp:sp modelId="{807B8218-0A47-4546-B4BC-27408FC291F2}">
      <dsp:nvSpPr>
        <dsp:cNvPr id="0" name=""/>
        <dsp:cNvSpPr/>
      </dsp:nvSpPr>
      <dsp:spPr>
        <a:xfrm>
          <a:off x="0" y="369661"/>
          <a:ext cx="6900512" cy="0"/>
        </a:xfrm>
        <a:prstGeom prst="line">
          <a:avLst/>
        </a:prstGeom>
        <a:solidFill>
          <a:schemeClr val="accent2">
            <a:hueOff val="-103955"/>
            <a:satOff val="-5995"/>
            <a:lumOff val="616"/>
            <a:alphaOff val="0"/>
          </a:schemeClr>
        </a:solidFill>
        <a:ln w="12700" cap="flat" cmpd="sng" algn="ctr">
          <a:solidFill>
            <a:schemeClr val="accent2">
              <a:hueOff val="-103955"/>
              <a:satOff val="-5995"/>
              <a:lumOff val="6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17DFF-0F54-4058-AE98-83D378F43E74}">
      <dsp:nvSpPr>
        <dsp:cNvPr id="0" name=""/>
        <dsp:cNvSpPr/>
      </dsp:nvSpPr>
      <dsp:spPr>
        <a:xfrm>
          <a:off x="0" y="369661"/>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Promotional materials</a:t>
          </a:r>
          <a:endParaRPr lang="en-US" sz="1700" kern="1200"/>
        </a:p>
      </dsp:txBody>
      <dsp:txXfrm>
        <a:off x="0" y="369661"/>
        <a:ext cx="6900512" cy="368985"/>
      </dsp:txXfrm>
    </dsp:sp>
    <dsp:sp modelId="{9E14DD69-3D05-4E41-A56C-BEA5F2A53749}">
      <dsp:nvSpPr>
        <dsp:cNvPr id="0" name=""/>
        <dsp:cNvSpPr/>
      </dsp:nvSpPr>
      <dsp:spPr>
        <a:xfrm>
          <a:off x="0" y="73864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0F00-6D7C-416D-BFF5-0239553DDD55}">
      <dsp:nvSpPr>
        <dsp:cNvPr id="0" name=""/>
        <dsp:cNvSpPr/>
      </dsp:nvSpPr>
      <dsp:spPr>
        <a:xfrm>
          <a:off x="0" y="738647"/>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Telephone call-back service</a:t>
          </a:r>
          <a:endParaRPr lang="en-US" sz="1700" kern="1200"/>
        </a:p>
      </dsp:txBody>
      <dsp:txXfrm>
        <a:off x="0" y="738647"/>
        <a:ext cx="6900512" cy="368985"/>
      </dsp:txXfrm>
    </dsp:sp>
    <dsp:sp modelId="{9E8036B1-B9D5-4EC5-8879-39C276DD97C0}">
      <dsp:nvSpPr>
        <dsp:cNvPr id="0" name=""/>
        <dsp:cNvSpPr/>
      </dsp:nvSpPr>
      <dsp:spPr>
        <a:xfrm>
          <a:off x="0" y="1107633"/>
          <a:ext cx="6900512" cy="0"/>
        </a:xfrm>
        <a:prstGeom prst="line">
          <a:avLst/>
        </a:prstGeom>
        <a:solidFill>
          <a:schemeClr val="accent2">
            <a:hueOff val="-311864"/>
            <a:satOff val="-17985"/>
            <a:lumOff val="1849"/>
            <a:alphaOff val="0"/>
          </a:schemeClr>
        </a:solidFill>
        <a:ln w="12700" cap="flat" cmpd="sng" algn="ctr">
          <a:solidFill>
            <a:schemeClr val="accent2">
              <a:hueOff val="-311864"/>
              <a:satOff val="-17985"/>
              <a:lumOff val="18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C8A31-54C4-4721-903F-A70B6F87751E}">
      <dsp:nvSpPr>
        <dsp:cNvPr id="0" name=""/>
        <dsp:cNvSpPr/>
      </dsp:nvSpPr>
      <dsp:spPr>
        <a:xfrm>
          <a:off x="0" y="1107633"/>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Governance</a:t>
          </a:r>
          <a:endParaRPr lang="en-US" sz="1700" kern="1200"/>
        </a:p>
      </dsp:txBody>
      <dsp:txXfrm>
        <a:off x="0" y="1107633"/>
        <a:ext cx="6900512" cy="368985"/>
      </dsp:txXfrm>
    </dsp:sp>
    <dsp:sp modelId="{0BA9CE67-21A5-4576-8E01-BD12D94328B3}">
      <dsp:nvSpPr>
        <dsp:cNvPr id="0" name=""/>
        <dsp:cNvSpPr/>
      </dsp:nvSpPr>
      <dsp:spPr>
        <a:xfrm>
          <a:off x="0" y="1476619"/>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26ECC-8109-45BA-AA5B-65BB8372AF6B}">
      <dsp:nvSpPr>
        <dsp:cNvPr id="0" name=""/>
        <dsp:cNvSpPr/>
      </dsp:nvSpPr>
      <dsp:spPr>
        <a:xfrm>
          <a:off x="0" y="1476619"/>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Collaborations</a:t>
          </a:r>
          <a:endParaRPr lang="en-US" sz="1700" kern="1200"/>
        </a:p>
      </dsp:txBody>
      <dsp:txXfrm>
        <a:off x="0" y="1476619"/>
        <a:ext cx="6900512" cy="368985"/>
      </dsp:txXfrm>
    </dsp:sp>
    <dsp:sp modelId="{3DB7193D-9612-4865-B317-435677EBD829}">
      <dsp:nvSpPr>
        <dsp:cNvPr id="0" name=""/>
        <dsp:cNvSpPr/>
      </dsp:nvSpPr>
      <dsp:spPr>
        <a:xfrm>
          <a:off x="0" y="1845605"/>
          <a:ext cx="6900512" cy="0"/>
        </a:xfrm>
        <a:prstGeom prst="line">
          <a:avLst/>
        </a:prstGeom>
        <a:solidFill>
          <a:schemeClr val="accent2">
            <a:hueOff val="-519773"/>
            <a:satOff val="-29974"/>
            <a:lumOff val="3081"/>
            <a:alphaOff val="0"/>
          </a:schemeClr>
        </a:solidFill>
        <a:ln w="12700" cap="flat" cmpd="sng" algn="ctr">
          <a:solidFill>
            <a:schemeClr val="accent2">
              <a:hueOff val="-519773"/>
              <a:satOff val="-29974"/>
              <a:lumOff val="3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9E126-533E-4C52-BE62-2FBB75CABD60}">
      <dsp:nvSpPr>
        <dsp:cNvPr id="0" name=""/>
        <dsp:cNvSpPr/>
      </dsp:nvSpPr>
      <dsp:spPr>
        <a:xfrm>
          <a:off x="0" y="1845605"/>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Early Years Training</a:t>
          </a:r>
          <a:endParaRPr lang="en-US" sz="1700" kern="1200"/>
        </a:p>
      </dsp:txBody>
      <dsp:txXfrm>
        <a:off x="0" y="1845605"/>
        <a:ext cx="6900512" cy="368985"/>
      </dsp:txXfrm>
    </dsp:sp>
    <dsp:sp modelId="{3CB9DA02-9619-476F-95F6-186456B83A9D}">
      <dsp:nvSpPr>
        <dsp:cNvPr id="0" name=""/>
        <dsp:cNvSpPr/>
      </dsp:nvSpPr>
      <dsp:spPr>
        <a:xfrm>
          <a:off x="0" y="2214591"/>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7DADC-4DFE-417C-A135-0070ACC294EA}">
      <dsp:nvSpPr>
        <dsp:cNvPr id="0" name=""/>
        <dsp:cNvSpPr/>
      </dsp:nvSpPr>
      <dsp:spPr>
        <a:xfrm>
          <a:off x="0" y="2214591"/>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LGA SEND Peer Review</a:t>
          </a:r>
          <a:endParaRPr lang="en-US" sz="1700" kern="1200"/>
        </a:p>
      </dsp:txBody>
      <dsp:txXfrm>
        <a:off x="0" y="2214591"/>
        <a:ext cx="6900512" cy="368985"/>
      </dsp:txXfrm>
    </dsp:sp>
    <dsp:sp modelId="{1CE43FE4-79AD-4971-B016-A19C17C94CC2}">
      <dsp:nvSpPr>
        <dsp:cNvPr id="0" name=""/>
        <dsp:cNvSpPr/>
      </dsp:nvSpPr>
      <dsp:spPr>
        <a:xfrm>
          <a:off x="0" y="2583577"/>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A2FE4-925F-4CCA-A4DF-10F44C3392FE}">
      <dsp:nvSpPr>
        <dsp:cNvPr id="0" name=""/>
        <dsp:cNvSpPr/>
      </dsp:nvSpPr>
      <dsp:spPr>
        <a:xfrm>
          <a:off x="0" y="2583577"/>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Capacity</a:t>
          </a:r>
          <a:endParaRPr lang="en-US" sz="1700" kern="1200"/>
        </a:p>
      </dsp:txBody>
      <dsp:txXfrm>
        <a:off x="0" y="2583577"/>
        <a:ext cx="6900512" cy="368985"/>
      </dsp:txXfrm>
    </dsp:sp>
    <dsp:sp modelId="{745525BF-87F6-4F4D-A04E-E32056DFE994}">
      <dsp:nvSpPr>
        <dsp:cNvPr id="0" name=""/>
        <dsp:cNvSpPr/>
      </dsp:nvSpPr>
      <dsp:spPr>
        <a:xfrm>
          <a:off x="0" y="2952563"/>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D3BD5-3318-44C6-A508-DECBDD314553}">
      <dsp:nvSpPr>
        <dsp:cNvPr id="0" name=""/>
        <dsp:cNvSpPr/>
      </dsp:nvSpPr>
      <dsp:spPr>
        <a:xfrm>
          <a:off x="0" y="2952563"/>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Professional Development</a:t>
          </a:r>
          <a:endParaRPr lang="en-US" sz="1700" kern="1200"/>
        </a:p>
      </dsp:txBody>
      <dsp:txXfrm>
        <a:off x="0" y="2952563"/>
        <a:ext cx="6900512" cy="368985"/>
      </dsp:txXfrm>
    </dsp:sp>
    <dsp:sp modelId="{7581FE0F-A6ED-46A2-8AD1-3DC6790F8028}">
      <dsp:nvSpPr>
        <dsp:cNvPr id="0" name=""/>
        <dsp:cNvSpPr/>
      </dsp:nvSpPr>
      <dsp:spPr>
        <a:xfrm>
          <a:off x="0" y="3321549"/>
          <a:ext cx="6900512" cy="0"/>
        </a:xfrm>
        <a:prstGeom prst="line">
          <a:avLst/>
        </a:prstGeom>
        <a:solidFill>
          <a:schemeClr val="accent2">
            <a:hueOff val="-935590"/>
            <a:satOff val="-53954"/>
            <a:lumOff val="5547"/>
            <a:alphaOff val="0"/>
          </a:schemeClr>
        </a:solidFill>
        <a:ln w="12700" cap="flat" cmpd="sng" algn="ctr">
          <a:solidFill>
            <a:schemeClr val="accent2">
              <a:hueOff val="-935590"/>
              <a:satOff val="-53954"/>
              <a:lumOff val="55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03AD3-D5D9-457C-AB50-29C65C933A38}">
      <dsp:nvSpPr>
        <dsp:cNvPr id="0" name=""/>
        <dsp:cNvSpPr/>
      </dsp:nvSpPr>
      <dsp:spPr>
        <a:xfrm>
          <a:off x="0" y="3321549"/>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Customer Survey results</a:t>
          </a:r>
          <a:endParaRPr lang="en-US" sz="1700" kern="1200"/>
        </a:p>
      </dsp:txBody>
      <dsp:txXfrm>
        <a:off x="0" y="3321549"/>
        <a:ext cx="6900512" cy="368985"/>
      </dsp:txXfrm>
    </dsp:sp>
    <dsp:sp modelId="{CA548727-0498-4B03-A5E7-ED8FDB227522}">
      <dsp:nvSpPr>
        <dsp:cNvPr id="0" name=""/>
        <dsp:cNvSpPr/>
      </dsp:nvSpPr>
      <dsp:spPr>
        <a:xfrm>
          <a:off x="0" y="3690535"/>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A6853-8FE2-4A7D-9172-AEFA3FC6B441}">
      <dsp:nvSpPr>
        <dsp:cNvPr id="0" name=""/>
        <dsp:cNvSpPr/>
      </dsp:nvSpPr>
      <dsp:spPr>
        <a:xfrm>
          <a:off x="0" y="3690535"/>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Case Study</a:t>
          </a:r>
          <a:endParaRPr lang="en-US" sz="1700" kern="1200"/>
        </a:p>
      </dsp:txBody>
      <dsp:txXfrm>
        <a:off x="0" y="3690535"/>
        <a:ext cx="6900512" cy="368985"/>
      </dsp:txXfrm>
    </dsp:sp>
    <dsp:sp modelId="{CFB5695D-6482-4C90-8BB8-56970D900CBE}">
      <dsp:nvSpPr>
        <dsp:cNvPr id="0" name=""/>
        <dsp:cNvSpPr/>
      </dsp:nvSpPr>
      <dsp:spPr>
        <a:xfrm>
          <a:off x="0" y="4059521"/>
          <a:ext cx="6900512" cy="0"/>
        </a:xfrm>
        <a:prstGeom prst="line">
          <a:avLst/>
        </a:prstGeom>
        <a:solidFill>
          <a:schemeClr val="accent2">
            <a:hueOff val="-1143499"/>
            <a:satOff val="-65943"/>
            <a:lumOff val="6779"/>
            <a:alphaOff val="0"/>
          </a:schemeClr>
        </a:solidFill>
        <a:ln w="12700" cap="flat" cmpd="sng" algn="ctr">
          <a:solidFill>
            <a:schemeClr val="accent2">
              <a:hueOff val="-1143499"/>
              <a:satOff val="-65943"/>
              <a:lumOff val="67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9642E-A235-4962-9DE8-03DA5F353F50}">
      <dsp:nvSpPr>
        <dsp:cNvPr id="0" name=""/>
        <dsp:cNvSpPr/>
      </dsp:nvSpPr>
      <dsp:spPr>
        <a:xfrm>
          <a:off x="0" y="4059521"/>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Risks</a:t>
          </a:r>
          <a:endParaRPr lang="en-US" sz="1700" kern="1200"/>
        </a:p>
      </dsp:txBody>
      <dsp:txXfrm>
        <a:off x="0" y="4059521"/>
        <a:ext cx="6900512" cy="368985"/>
      </dsp:txXfrm>
    </dsp:sp>
    <dsp:sp modelId="{2844A388-A84F-4C58-BB0E-62303E3C9563}">
      <dsp:nvSpPr>
        <dsp:cNvPr id="0" name=""/>
        <dsp:cNvSpPr/>
      </dsp:nvSpPr>
      <dsp:spPr>
        <a:xfrm>
          <a:off x="0" y="4428507"/>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D0DC2-3663-4F0B-A397-759225A0AAAF}">
      <dsp:nvSpPr>
        <dsp:cNvPr id="0" name=""/>
        <dsp:cNvSpPr/>
      </dsp:nvSpPr>
      <dsp:spPr>
        <a:xfrm>
          <a:off x="0" y="4428507"/>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Service stats</a:t>
          </a:r>
          <a:endParaRPr lang="en-US" sz="1700" kern="1200"/>
        </a:p>
      </dsp:txBody>
      <dsp:txXfrm>
        <a:off x="0" y="4428507"/>
        <a:ext cx="6900512" cy="368985"/>
      </dsp:txXfrm>
    </dsp:sp>
    <dsp:sp modelId="{A15D9C58-E0B2-4719-B821-140D036AB68C}">
      <dsp:nvSpPr>
        <dsp:cNvPr id="0" name=""/>
        <dsp:cNvSpPr/>
      </dsp:nvSpPr>
      <dsp:spPr>
        <a:xfrm>
          <a:off x="0" y="4797493"/>
          <a:ext cx="6900512" cy="0"/>
        </a:xfrm>
        <a:prstGeom prst="line">
          <a:avLst/>
        </a:prstGeom>
        <a:solidFill>
          <a:schemeClr val="accent2">
            <a:hueOff val="-1351408"/>
            <a:satOff val="-77933"/>
            <a:lumOff val="8012"/>
            <a:alphaOff val="0"/>
          </a:schemeClr>
        </a:solidFill>
        <a:ln w="12700" cap="flat" cmpd="sng" algn="ctr">
          <a:solidFill>
            <a:schemeClr val="accent2">
              <a:hueOff val="-1351408"/>
              <a:satOff val="-77933"/>
              <a:lumOff val="80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C9B4A-0FDA-4291-9B9B-6363B2590AE5}">
      <dsp:nvSpPr>
        <dsp:cNvPr id="0" name=""/>
        <dsp:cNvSpPr/>
      </dsp:nvSpPr>
      <dsp:spPr>
        <a:xfrm>
          <a:off x="0" y="4797493"/>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Commendations</a:t>
          </a:r>
          <a:endParaRPr lang="en-US" sz="1700" kern="1200"/>
        </a:p>
      </dsp:txBody>
      <dsp:txXfrm>
        <a:off x="0" y="4797493"/>
        <a:ext cx="6900512" cy="368985"/>
      </dsp:txXfrm>
    </dsp:sp>
    <dsp:sp modelId="{9318A887-727E-4F4B-9A79-AF33E494649F}">
      <dsp:nvSpPr>
        <dsp:cNvPr id="0" name=""/>
        <dsp:cNvSpPr/>
      </dsp:nvSpPr>
      <dsp:spPr>
        <a:xfrm>
          <a:off x="0" y="516647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A5274-703D-4EBF-BF99-ED752F0B2CBD}">
      <dsp:nvSpPr>
        <dsp:cNvPr id="0" name=""/>
        <dsp:cNvSpPr/>
      </dsp:nvSpPr>
      <dsp:spPr>
        <a:xfrm>
          <a:off x="0" y="5166479"/>
          <a:ext cx="6900512" cy="36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Looking forward</a:t>
          </a:r>
          <a:endParaRPr lang="en-US" sz="1700" kern="1200"/>
        </a:p>
      </dsp:txBody>
      <dsp:txXfrm>
        <a:off x="0" y="5166479"/>
        <a:ext cx="6900512" cy="368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863F-F73F-4640-A8DF-DB0DB29A88B6}">
      <dsp:nvSpPr>
        <dsp:cNvPr id="0" name=""/>
        <dsp:cNvSpPr/>
      </dsp:nvSpPr>
      <dsp:spPr>
        <a:xfrm>
          <a:off x="96558" y="959464"/>
          <a:ext cx="657261" cy="6572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C27B4-1161-46F5-85C2-AC5B1B724C52}">
      <dsp:nvSpPr>
        <dsp:cNvPr id="0" name=""/>
        <dsp:cNvSpPr/>
      </dsp:nvSpPr>
      <dsp:spPr>
        <a:xfrm>
          <a:off x="234583" y="1097489"/>
          <a:ext cx="381211" cy="381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3BB51-1A93-4E54-9A07-158C101D4D2F}">
      <dsp:nvSpPr>
        <dsp:cNvPr id="0" name=""/>
        <dsp:cNvSpPr/>
      </dsp:nvSpPr>
      <dsp:spPr>
        <a:xfrm>
          <a:off x="894661" y="959464"/>
          <a:ext cx="1549258" cy="65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25 contacts between Linda and LIASS</a:t>
          </a:r>
          <a:endParaRPr lang="en-US" sz="1400" kern="1200"/>
        </a:p>
      </dsp:txBody>
      <dsp:txXfrm>
        <a:off x="894661" y="959464"/>
        <a:ext cx="1549258" cy="657261"/>
      </dsp:txXfrm>
    </dsp:sp>
    <dsp:sp modelId="{D098E8FE-1F4A-4F1F-B57E-7C96E0DC805E}">
      <dsp:nvSpPr>
        <dsp:cNvPr id="0" name=""/>
        <dsp:cNvSpPr/>
      </dsp:nvSpPr>
      <dsp:spPr>
        <a:xfrm>
          <a:off x="2713866" y="959464"/>
          <a:ext cx="657261" cy="6572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07920-BAC3-4880-9A71-B3230894E820}">
      <dsp:nvSpPr>
        <dsp:cNvPr id="0" name=""/>
        <dsp:cNvSpPr/>
      </dsp:nvSpPr>
      <dsp:spPr>
        <a:xfrm>
          <a:off x="2851891" y="1097489"/>
          <a:ext cx="381211" cy="381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4EADB-6C56-4210-9179-421EE7DDB394}">
      <dsp:nvSpPr>
        <dsp:cNvPr id="0" name=""/>
        <dsp:cNvSpPr/>
      </dsp:nvSpPr>
      <dsp:spPr>
        <a:xfrm>
          <a:off x="3511969" y="959464"/>
          <a:ext cx="1549258" cy="65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x2 meetings with SEND professionals.</a:t>
          </a:r>
          <a:endParaRPr lang="en-US" sz="1400" kern="1200"/>
        </a:p>
      </dsp:txBody>
      <dsp:txXfrm>
        <a:off x="3511969" y="959464"/>
        <a:ext cx="1549258" cy="657261"/>
      </dsp:txXfrm>
    </dsp:sp>
    <dsp:sp modelId="{2A745626-D088-4A59-8A88-62081F8B9000}">
      <dsp:nvSpPr>
        <dsp:cNvPr id="0" name=""/>
        <dsp:cNvSpPr/>
      </dsp:nvSpPr>
      <dsp:spPr>
        <a:xfrm>
          <a:off x="96558" y="2278999"/>
          <a:ext cx="657261" cy="6572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435E3-8B39-44F9-93AB-234F8FD1455D}">
      <dsp:nvSpPr>
        <dsp:cNvPr id="0" name=""/>
        <dsp:cNvSpPr/>
      </dsp:nvSpPr>
      <dsp:spPr>
        <a:xfrm>
          <a:off x="234583" y="2417023"/>
          <a:ext cx="381211" cy="381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53E35-8D20-4BF5-8D4A-CCB60A4B119A}">
      <dsp:nvSpPr>
        <dsp:cNvPr id="0" name=""/>
        <dsp:cNvSpPr/>
      </dsp:nvSpPr>
      <dsp:spPr>
        <a:xfrm>
          <a:off x="894661" y="2278999"/>
          <a:ext cx="1549258" cy="65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Written communications</a:t>
          </a:r>
          <a:endParaRPr lang="en-US" sz="1400" kern="1200"/>
        </a:p>
      </dsp:txBody>
      <dsp:txXfrm>
        <a:off x="894661" y="2278999"/>
        <a:ext cx="1549258" cy="657261"/>
      </dsp:txXfrm>
    </dsp:sp>
    <dsp:sp modelId="{11C2CEB6-80EE-4726-8DBB-EABE9E84FD77}">
      <dsp:nvSpPr>
        <dsp:cNvPr id="0" name=""/>
        <dsp:cNvSpPr/>
      </dsp:nvSpPr>
      <dsp:spPr>
        <a:xfrm>
          <a:off x="2713866" y="2278999"/>
          <a:ext cx="657261" cy="6572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BBF78-098D-4420-A564-9D99716BA0E0}">
      <dsp:nvSpPr>
        <dsp:cNvPr id="0" name=""/>
        <dsp:cNvSpPr/>
      </dsp:nvSpPr>
      <dsp:spPr>
        <a:xfrm>
          <a:off x="2851891" y="2417023"/>
          <a:ext cx="381211" cy="3812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E0828-766C-44BE-A1B4-3D7824A8B1CB}">
      <dsp:nvSpPr>
        <dsp:cNvPr id="0" name=""/>
        <dsp:cNvSpPr/>
      </dsp:nvSpPr>
      <dsp:spPr>
        <a:xfrm>
          <a:off x="3511969" y="2278999"/>
          <a:ext cx="1549258" cy="65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Tribunal advice and support</a:t>
          </a:r>
          <a:endParaRPr lang="en-US" sz="1400" kern="1200" dirty="0"/>
        </a:p>
      </dsp:txBody>
      <dsp:txXfrm>
        <a:off x="3511969" y="2278999"/>
        <a:ext cx="1549258" cy="657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0458C-FBFE-4AB4-82F5-2B326F836878}">
      <dsp:nvSpPr>
        <dsp:cNvPr id="0" name=""/>
        <dsp:cNvSpPr/>
      </dsp:nvSpPr>
      <dsp:spPr>
        <a:xfrm>
          <a:off x="0" y="0"/>
          <a:ext cx="4474568" cy="10220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Drop In visitors   60</a:t>
          </a:r>
          <a:endParaRPr lang="en-US" sz="2000" kern="1200"/>
        </a:p>
      </dsp:txBody>
      <dsp:txXfrm>
        <a:off x="29936" y="29936"/>
        <a:ext cx="3252081" cy="962207"/>
      </dsp:txXfrm>
    </dsp:sp>
    <dsp:sp modelId="{57CF9344-930A-48C8-8729-D3CE23073C61}">
      <dsp:nvSpPr>
        <dsp:cNvPr id="0" name=""/>
        <dsp:cNvSpPr/>
      </dsp:nvSpPr>
      <dsp:spPr>
        <a:xfrm>
          <a:off x="334139" y="1164034"/>
          <a:ext cx="4474568" cy="10220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Casual contacts by phone    662</a:t>
          </a:r>
          <a:endParaRPr lang="en-US" sz="2000" kern="1200"/>
        </a:p>
      </dsp:txBody>
      <dsp:txXfrm>
        <a:off x="364075" y="1193970"/>
        <a:ext cx="3416205" cy="962207"/>
      </dsp:txXfrm>
    </dsp:sp>
    <dsp:sp modelId="{0528003B-2A3E-4710-A74A-2EF56DB0150F}">
      <dsp:nvSpPr>
        <dsp:cNvPr id="0" name=""/>
        <dsp:cNvSpPr/>
      </dsp:nvSpPr>
      <dsp:spPr>
        <a:xfrm>
          <a:off x="668279" y="2328069"/>
          <a:ext cx="4474568" cy="10220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Casual contacts by email    449</a:t>
          </a:r>
          <a:endParaRPr lang="en-US" sz="2000" kern="1200"/>
        </a:p>
      </dsp:txBody>
      <dsp:txXfrm>
        <a:off x="698215" y="2358005"/>
        <a:ext cx="3416205" cy="962207"/>
      </dsp:txXfrm>
    </dsp:sp>
    <dsp:sp modelId="{D19B0A6A-CCB3-408C-A97B-3967DEC0AA9A}">
      <dsp:nvSpPr>
        <dsp:cNvPr id="0" name=""/>
        <dsp:cNvSpPr/>
      </dsp:nvSpPr>
      <dsp:spPr>
        <a:xfrm>
          <a:off x="1002419" y="3492104"/>
          <a:ext cx="4474568" cy="10220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Client meetings/appointments    454</a:t>
          </a:r>
          <a:endParaRPr lang="en-US" sz="2000" kern="1200" dirty="0"/>
        </a:p>
      </dsp:txBody>
      <dsp:txXfrm>
        <a:off x="1032355" y="3522040"/>
        <a:ext cx="3416205" cy="962207"/>
      </dsp:txXfrm>
    </dsp:sp>
    <dsp:sp modelId="{8C5439EB-BD08-47EF-A143-1FA92663DAAF}">
      <dsp:nvSpPr>
        <dsp:cNvPr id="0" name=""/>
        <dsp:cNvSpPr/>
      </dsp:nvSpPr>
      <dsp:spPr>
        <a:xfrm>
          <a:off x="1336559" y="4656139"/>
          <a:ext cx="4474568" cy="10220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Casework    83</a:t>
          </a:r>
          <a:endParaRPr lang="en-US" sz="2000" kern="1200" dirty="0"/>
        </a:p>
      </dsp:txBody>
      <dsp:txXfrm>
        <a:off x="1366495" y="4686075"/>
        <a:ext cx="3416205" cy="962207"/>
      </dsp:txXfrm>
    </dsp:sp>
    <dsp:sp modelId="{66195686-AB74-4119-B097-327939FB0D0B}">
      <dsp:nvSpPr>
        <dsp:cNvPr id="0" name=""/>
        <dsp:cNvSpPr/>
      </dsp:nvSpPr>
      <dsp:spPr>
        <a:xfrm>
          <a:off x="3810216" y="746685"/>
          <a:ext cx="664351" cy="66435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959695" y="746685"/>
        <a:ext cx="365393" cy="499924"/>
      </dsp:txXfrm>
    </dsp:sp>
    <dsp:sp modelId="{6DCCD3A0-ADFD-40E3-90AD-37F9691024CC}">
      <dsp:nvSpPr>
        <dsp:cNvPr id="0" name=""/>
        <dsp:cNvSpPr/>
      </dsp:nvSpPr>
      <dsp:spPr>
        <a:xfrm>
          <a:off x="4144356" y="1910720"/>
          <a:ext cx="664351" cy="66435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293835" y="1910720"/>
        <a:ext cx="365393" cy="499924"/>
      </dsp:txXfrm>
    </dsp:sp>
    <dsp:sp modelId="{8F4B6F54-6636-442C-99B9-63D2EEB9105F}">
      <dsp:nvSpPr>
        <dsp:cNvPr id="0" name=""/>
        <dsp:cNvSpPr/>
      </dsp:nvSpPr>
      <dsp:spPr>
        <a:xfrm>
          <a:off x="4478496" y="3057720"/>
          <a:ext cx="664351" cy="66435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27975" y="3057720"/>
        <a:ext cx="365393" cy="499924"/>
      </dsp:txXfrm>
    </dsp:sp>
    <dsp:sp modelId="{7F358041-7FBC-4FD9-9939-9AF56A205284}">
      <dsp:nvSpPr>
        <dsp:cNvPr id="0" name=""/>
        <dsp:cNvSpPr/>
      </dsp:nvSpPr>
      <dsp:spPr>
        <a:xfrm>
          <a:off x="4812636" y="4233112"/>
          <a:ext cx="664351" cy="66435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962115" y="4233112"/>
        <a:ext cx="365393" cy="4999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2CB1-87F3-FB45-6180-BB9A27D1D3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9940E25-E1CF-F798-2055-66C87D759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C89E3E4-667C-B642-F7B8-1F164C57A2ED}"/>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B5CE83A5-35D9-C34C-2304-A12D36B5F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18B095-7767-9BBC-CCA1-D863452CADE5}"/>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397782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3D4E-B3EE-4AAC-A3A4-3F9AB203966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5063453-A0B3-F880-82C4-71D730DC7A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5AED7F-1BA1-A521-C6C4-749D16F14217}"/>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65496D51-6CFB-DEFA-3CA6-3AE31BAD1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CB289-5C5B-1687-BC23-E7327613342E}"/>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166231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A253C-BBA1-C569-080D-2A9F6E9C5EE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A7EE2A9-19E8-8007-E8A9-0FAC464465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8A931B-008A-E180-F45B-9772100E8540}"/>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B681B71F-1232-9AF0-AC72-C21B6492C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A775D-208F-B6F8-716C-DD9F07B04943}"/>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1317025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D7DD-F7B8-A60A-62BC-5EE8B399A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B1DFE-A3F8-0867-541B-FB7970ABF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EAD2F6-183B-165C-6118-2EB73EF2D950}"/>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E5770D32-30E6-B3CA-F48F-CD256D956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A4A6E-DAD7-1EB3-5A2C-AEC7546523DE}"/>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314088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C2A7-001F-F22A-ED2C-D78CB9F6B1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68467-BF8D-C63C-152F-936DAF703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4031C-3AF9-F3DD-188F-0AC27DE72B39}"/>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AE3D8E7C-4DBE-F438-28A9-BC0E12D5F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39AF2-D956-7823-A502-101DA514474B}"/>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238129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9FB3-A79E-DF0F-8768-F936FC487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55A17E-2871-A992-CDCF-2541D99DA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95872-21B2-19F7-FD89-99070AEA1F9F}"/>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52D04280-7E14-A686-ED78-27620B2D13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DDB3A-A419-A121-6CC6-1D13924A99BA}"/>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73907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145F-CB34-FDBD-8D36-8A71FFA836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E4549A-6BA6-1E07-F1E6-B9AEC4749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C5D161-C568-F204-C18D-68E79DD57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70C358-A255-D49E-19E6-498A0522B2A9}"/>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6" name="Footer Placeholder 5">
            <a:extLst>
              <a:ext uri="{FF2B5EF4-FFF2-40B4-BE49-F238E27FC236}">
                <a16:creationId xmlns:a16="http://schemas.microsoft.com/office/drawing/2014/main" id="{BA3008DD-6ED2-58C8-9E1A-ED424A037A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88B0C0-D8E6-3F74-EAFC-7A5AB936F78E}"/>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3714360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E23C-D302-DC9A-DD90-E1DDCECE83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8566F1-723D-1DDE-E19C-792CE1375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1061D-B3FA-18E4-018C-18E87AD665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87BBBB-910E-41AB-B5F0-5A943B649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D5EA0-C601-C937-D1E8-B37F9836D9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A20BF6-B5CD-30A9-DDE4-633F319B5F0E}"/>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8" name="Footer Placeholder 7">
            <a:extLst>
              <a:ext uri="{FF2B5EF4-FFF2-40B4-BE49-F238E27FC236}">
                <a16:creationId xmlns:a16="http://schemas.microsoft.com/office/drawing/2014/main" id="{4C0BBEC1-36EF-222F-47C2-0916A366E0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43FFA3-C501-833F-9D8E-8C90C7A0ADD6}"/>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112844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39D8-4DF9-2C08-6585-40C36A12AC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6B2711-3EA9-6EA3-9FFC-61DB5F031E60}"/>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4" name="Footer Placeholder 3">
            <a:extLst>
              <a:ext uri="{FF2B5EF4-FFF2-40B4-BE49-F238E27FC236}">
                <a16:creationId xmlns:a16="http://schemas.microsoft.com/office/drawing/2014/main" id="{77FF7E00-A3B9-FE5D-806E-0EB3B9583D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47668A-398E-327E-9A39-E9754E5F3589}"/>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1752454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B0ACE-F1F2-A72D-E5DD-FD643C09F225}"/>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3" name="Footer Placeholder 2">
            <a:extLst>
              <a:ext uri="{FF2B5EF4-FFF2-40B4-BE49-F238E27FC236}">
                <a16:creationId xmlns:a16="http://schemas.microsoft.com/office/drawing/2014/main" id="{5FB2F920-BF20-FCB7-C5EA-D681576CA6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F8020B-5423-394E-9611-170729C3F134}"/>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1186514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DD5A-22EA-D494-57B0-7126C4B3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0915F-B0FD-194E-5658-F2A879CC0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1F3C52-0A28-7BC7-1E28-43BEFC596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3EE2F-1FDC-B043-75FA-B72D559AA860}"/>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6" name="Footer Placeholder 5">
            <a:extLst>
              <a:ext uri="{FF2B5EF4-FFF2-40B4-BE49-F238E27FC236}">
                <a16:creationId xmlns:a16="http://schemas.microsoft.com/office/drawing/2014/main" id="{8ECEF7C8-16AC-0DBD-F2DB-14E002501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D51BB7-3D10-DE4B-E4B0-CC61A23BC490}"/>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15973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AA11-2AD9-5286-4B6D-2BD0BFA0F8D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5CD1B7-82BB-83CA-D4E8-F17E08BBA1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68CDFF-E076-0755-CE3E-E4DE66763563}"/>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6690984E-C885-8E36-5296-518B12DC0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8C7019-ABE7-EE41-7753-3A8760E3610D}"/>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263873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05F4-AE9D-37C7-7203-4BA794AD2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4F182C-34F9-47B4-FB07-528DA0CBB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FB358C-6B44-1119-062D-82D1563E5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26F292-1B0D-3D56-8C81-0413E436FDF0}"/>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6" name="Footer Placeholder 5">
            <a:extLst>
              <a:ext uri="{FF2B5EF4-FFF2-40B4-BE49-F238E27FC236}">
                <a16:creationId xmlns:a16="http://schemas.microsoft.com/office/drawing/2014/main" id="{8B8BFCCE-48E2-2390-2E6D-E88E70A8E9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E0B6FE-1113-8BAE-BDFE-31D0FE0D6E6F}"/>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162523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866-A3CC-58B6-B52B-38EB2B4BEE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7A8813-9B4F-4A0F-FBBE-CDE130196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1E928-3E62-7E0D-D2B6-7F89E7593EF7}"/>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72664F87-21FB-710B-BFFC-A33D6D809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C560C9-5165-6B16-E1BA-89ADCC0BF18C}"/>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315748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456BCC-EDE9-1F7B-7118-F09585462A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D6612-519D-2AD8-77A2-13A2D51289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47709-B78A-67D2-90B5-5C3D81F4E10F}"/>
              </a:ext>
            </a:extLst>
          </p:cNvPr>
          <p:cNvSpPr>
            <a:spLocks noGrp="1"/>
          </p:cNvSpPr>
          <p:nvPr>
            <p:ph type="dt" sz="half" idx="10"/>
          </p:nvPr>
        </p:nvSpPr>
        <p:spPr/>
        <p:txBody>
          <a:body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B8BC5211-3344-FDC7-AAAD-ACA584937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6077A-A6FF-CE10-E4E5-684AF0543E52}"/>
              </a:ext>
            </a:extLst>
          </p:cNvPr>
          <p:cNvSpPr>
            <a:spLocks noGrp="1"/>
          </p:cNvSpPr>
          <p:nvPr>
            <p:ph type="sldNum" sz="quarter" idx="12"/>
          </p:nvPr>
        </p:nvSpPr>
        <p:spPr/>
        <p:txBody>
          <a:bodyPr/>
          <a:lstStyle/>
          <a:p>
            <a:fld id="{8A31875F-BC9E-4CE2-9849-251978EDE76C}" type="slidenum">
              <a:rPr lang="en-GB" smtClean="0"/>
              <a:t>‹#›</a:t>
            </a:fld>
            <a:endParaRPr lang="en-GB"/>
          </a:p>
        </p:txBody>
      </p:sp>
    </p:spTree>
    <p:extLst>
      <p:ext uri="{BB962C8B-B14F-4D97-AF65-F5344CB8AC3E}">
        <p14:creationId xmlns:p14="http://schemas.microsoft.com/office/powerpoint/2010/main" val="6370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D306-1E19-E7D8-1BF4-82CDB70214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011E3CA-BECB-3E9C-7464-A971185857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02998D-A9FA-1C0D-4013-1F16C1686C9A}"/>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DF8E9F97-C974-68BE-414C-1303C1440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58A34-BA23-7689-6B0C-A62221FDA2E1}"/>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17069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50F2-638B-EE78-6A53-33C71417EB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5DA9416-5FAC-7814-1C94-5B9D8CC2B8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DB4B93E-0249-EB6F-29E5-64BB55DBA3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17D4C85-6392-6B45-A53D-0ECA2DA39622}"/>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6" name="Footer Placeholder 5">
            <a:extLst>
              <a:ext uri="{FF2B5EF4-FFF2-40B4-BE49-F238E27FC236}">
                <a16:creationId xmlns:a16="http://schemas.microsoft.com/office/drawing/2014/main" id="{EE5B60D5-9F8F-2CE5-27AB-38F5828FCA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EC9E6-AE73-3BA1-AC37-2723E6AA18CF}"/>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251915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5A4D-DC9B-85DA-E56C-A7F4B5B4285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B7B40DA-038B-0589-667A-489CBD9BF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D7F120-25B6-2502-C59A-2811A77F3A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C1568B-81E0-7454-10F6-1EAB49EF3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6C814B-F1A3-02FB-9FC9-CFF9C75333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CE29AA2-29C7-363C-46CF-BE167F38BCE4}"/>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8" name="Footer Placeholder 7">
            <a:extLst>
              <a:ext uri="{FF2B5EF4-FFF2-40B4-BE49-F238E27FC236}">
                <a16:creationId xmlns:a16="http://schemas.microsoft.com/office/drawing/2014/main" id="{1F75443A-05BC-4248-5173-20F7407DBD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A1F755-F70C-97D4-76DB-257D15420A02}"/>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262056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D744-8079-ACE2-1A80-17A70463841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F30FB93-1E0B-A94C-5CE5-9736C4CDB559}"/>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4" name="Footer Placeholder 3">
            <a:extLst>
              <a:ext uri="{FF2B5EF4-FFF2-40B4-BE49-F238E27FC236}">
                <a16:creationId xmlns:a16="http://schemas.microsoft.com/office/drawing/2014/main" id="{98E66A3C-7752-6ED2-C8AE-F32B5A9C8C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0240B-5860-4FA1-AA64-B8972935003B}"/>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51918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08D55-ADE3-D024-5202-63D82DD89CBE}"/>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3" name="Footer Placeholder 2">
            <a:extLst>
              <a:ext uri="{FF2B5EF4-FFF2-40B4-BE49-F238E27FC236}">
                <a16:creationId xmlns:a16="http://schemas.microsoft.com/office/drawing/2014/main" id="{9BBEE9C1-77DE-69FF-B037-A04E95E135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15FE3D-3A46-ED5E-222E-511DE63B6CF7}"/>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316443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FA69-1315-917E-C34F-F77F826A3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9EEA62-A597-A305-13B2-3CD17513C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5056AA5-FD14-1D9B-9CBD-52BA65B33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1EB9F3-8C72-D6B4-E7C8-C4AD7CA44812}"/>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6" name="Footer Placeholder 5">
            <a:extLst>
              <a:ext uri="{FF2B5EF4-FFF2-40B4-BE49-F238E27FC236}">
                <a16:creationId xmlns:a16="http://schemas.microsoft.com/office/drawing/2014/main" id="{7FD13558-31D4-B8A4-A8BE-4DCC2ECF05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A3D7FF-52F6-F947-148A-7E096CBECA38}"/>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206098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6A30-C3AB-F732-FDFA-CC6F7291C9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835DD27-AFF8-3973-221F-4FAD02A2C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CEAA8A-83F4-BF41-E344-78522FB57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EEAD87-E282-25B5-2710-F54A7C777240}"/>
              </a:ext>
            </a:extLst>
          </p:cNvPr>
          <p:cNvSpPr>
            <a:spLocks noGrp="1"/>
          </p:cNvSpPr>
          <p:nvPr>
            <p:ph type="dt" sz="half" idx="10"/>
          </p:nvPr>
        </p:nvSpPr>
        <p:spPr/>
        <p:txBody>
          <a:bodyPr/>
          <a:lstStyle/>
          <a:p>
            <a:fld id="{CF6FFCAC-BADC-41CD-8435-64D8349D0506}" type="datetimeFigureOut">
              <a:rPr lang="en-GB" smtClean="0"/>
              <a:t>22/10/2024</a:t>
            </a:fld>
            <a:endParaRPr lang="en-GB"/>
          </a:p>
        </p:txBody>
      </p:sp>
      <p:sp>
        <p:nvSpPr>
          <p:cNvPr id="6" name="Footer Placeholder 5">
            <a:extLst>
              <a:ext uri="{FF2B5EF4-FFF2-40B4-BE49-F238E27FC236}">
                <a16:creationId xmlns:a16="http://schemas.microsoft.com/office/drawing/2014/main" id="{496B15B0-D8A7-BA70-7E7F-FA31B29CF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1C5B4A-02E8-4808-2A31-F3F2B04B07C0}"/>
              </a:ext>
            </a:extLst>
          </p:cNvPr>
          <p:cNvSpPr>
            <a:spLocks noGrp="1"/>
          </p:cNvSpPr>
          <p:nvPr>
            <p:ph type="sldNum" sz="quarter" idx="12"/>
          </p:nvPr>
        </p:nvSpPr>
        <p:spPr/>
        <p:txBody>
          <a:bodyPr/>
          <a:lstStyle/>
          <a:p>
            <a:fld id="{C0C3E176-30D2-4EB0-876B-CEA374AFABCE}" type="slidenum">
              <a:rPr lang="en-GB" smtClean="0"/>
              <a:t>‹#›</a:t>
            </a:fld>
            <a:endParaRPr lang="en-GB"/>
          </a:p>
        </p:txBody>
      </p:sp>
    </p:spTree>
    <p:extLst>
      <p:ext uri="{BB962C8B-B14F-4D97-AF65-F5344CB8AC3E}">
        <p14:creationId xmlns:p14="http://schemas.microsoft.com/office/powerpoint/2010/main" val="415742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E1669-743D-2BED-D292-F4FF293A4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4A0DE0-B7BA-EACF-4D0E-ACDA15627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60A41A-A49F-7442-1898-0BD175D3D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FFCAC-BADC-41CD-8435-64D8349D0506}" type="datetimeFigureOut">
              <a:rPr lang="en-GB" smtClean="0"/>
              <a:t>22/10/2024</a:t>
            </a:fld>
            <a:endParaRPr lang="en-GB"/>
          </a:p>
        </p:txBody>
      </p:sp>
      <p:sp>
        <p:nvSpPr>
          <p:cNvPr id="5" name="Footer Placeholder 4">
            <a:extLst>
              <a:ext uri="{FF2B5EF4-FFF2-40B4-BE49-F238E27FC236}">
                <a16:creationId xmlns:a16="http://schemas.microsoft.com/office/drawing/2014/main" id="{58605524-7C3B-424D-8211-E61E71059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5B3195-784A-1624-6452-9BBFDD7B3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3E176-30D2-4EB0-876B-CEA374AFABCE}" type="slidenum">
              <a:rPr lang="en-GB" smtClean="0"/>
              <a:t>‹#›</a:t>
            </a:fld>
            <a:endParaRPr lang="en-GB"/>
          </a:p>
        </p:txBody>
      </p:sp>
    </p:spTree>
    <p:extLst>
      <p:ext uri="{BB962C8B-B14F-4D97-AF65-F5344CB8AC3E}">
        <p14:creationId xmlns:p14="http://schemas.microsoft.com/office/powerpoint/2010/main" val="245353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5490D-2169-81CB-B9FC-8EEF23789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AC13B-B342-4A1E-BF7C-26AFBDB481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8484C-8275-22FC-F237-AC3A586CC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0AF23-87E8-4097-BCA3-48D1FC14546D}" type="datetimeFigureOut">
              <a:rPr lang="en-GB" smtClean="0"/>
              <a:t>22/10/2024</a:t>
            </a:fld>
            <a:endParaRPr lang="en-GB"/>
          </a:p>
        </p:txBody>
      </p:sp>
      <p:sp>
        <p:nvSpPr>
          <p:cNvPr id="5" name="Footer Placeholder 4">
            <a:extLst>
              <a:ext uri="{FF2B5EF4-FFF2-40B4-BE49-F238E27FC236}">
                <a16:creationId xmlns:a16="http://schemas.microsoft.com/office/drawing/2014/main" id="{C6A35F45-7472-9276-A1E1-E2ABD4191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28A8C6-FD06-B4BD-1D1E-391EC0664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1875F-BC9E-4CE2-9849-251978EDE76C}" type="slidenum">
              <a:rPr lang="en-GB" smtClean="0"/>
              <a:t>‹#›</a:t>
            </a:fld>
            <a:endParaRPr lang="en-GB"/>
          </a:p>
        </p:txBody>
      </p:sp>
    </p:spTree>
    <p:extLst>
      <p:ext uri="{BB962C8B-B14F-4D97-AF65-F5344CB8AC3E}">
        <p14:creationId xmlns:p14="http://schemas.microsoft.com/office/powerpoint/2010/main" val="28654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E441AF-6C1A-B2DF-3521-5B901BF14A42}"/>
              </a:ext>
            </a:extLst>
          </p:cNvPr>
          <p:cNvSpPr>
            <a:spLocks noGrp="1"/>
          </p:cNvSpPr>
          <p:nvPr>
            <p:ph type="ctrTitle"/>
          </p:nvPr>
        </p:nvSpPr>
        <p:spPr>
          <a:xfrm>
            <a:off x="4038600" y="1939159"/>
            <a:ext cx="7644627" cy="2751086"/>
          </a:xfrm>
        </p:spPr>
        <p:txBody>
          <a:bodyPr>
            <a:normAutofit/>
          </a:bodyPr>
          <a:lstStyle/>
          <a:p>
            <a:pPr algn="r"/>
            <a:r>
              <a:rPr lang="en-GB" sz="5100" dirty="0">
                <a:latin typeface="Times New Roman" panose="02020603050405020304" pitchFamily="18" charset="0"/>
                <a:cs typeface="Times New Roman" panose="02020603050405020304" pitchFamily="18" charset="0"/>
              </a:rPr>
              <a:t>The Lambeth Information, Advice, and Support Service Annual Report 2023-24</a:t>
            </a:r>
            <a:endParaRPr lang="en-GB" sz="5100" dirty="0"/>
          </a:p>
        </p:txBody>
      </p:sp>
      <p:sp>
        <p:nvSpPr>
          <p:cNvPr id="3" name="Subtitle 2">
            <a:extLst>
              <a:ext uri="{FF2B5EF4-FFF2-40B4-BE49-F238E27FC236}">
                <a16:creationId xmlns:a16="http://schemas.microsoft.com/office/drawing/2014/main" id="{4D360700-65B8-6CE0-9D16-075658B7A830}"/>
              </a:ext>
            </a:extLst>
          </p:cNvPr>
          <p:cNvSpPr>
            <a:spLocks noGrp="1"/>
          </p:cNvSpPr>
          <p:nvPr>
            <p:ph type="subTitle" idx="1"/>
          </p:nvPr>
        </p:nvSpPr>
        <p:spPr>
          <a:xfrm>
            <a:off x="4038600" y="4782320"/>
            <a:ext cx="7644627" cy="1329443"/>
          </a:xfrm>
        </p:spPr>
        <p:txBody>
          <a:bodyPr>
            <a:normAutofit/>
          </a:bodyPr>
          <a:lstStyle/>
          <a:p>
            <a:pPr algn="r"/>
            <a:r>
              <a:rPr lang="en-GB" dirty="0">
                <a:solidFill>
                  <a:schemeClr val="accent1"/>
                </a:solidFill>
                <a:highlight>
                  <a:srgbClr val="FFFFFF"/>
                </a:highlight>
                <a:latin typeface="Comic Sans MS" panose="030F0702030302020204" pitchFamily="66" charset="0"/>
                <a:ea typeface="Times New Roman" panose="02020603050405020304" pitchFamily="18" charset="0"/>
                <a:cs typeface="Times New Roman" panose="02020603050405020304" pitchFamily="18" charset="0"/>
              </a:rPr>
              <a:t>“</a:t>
            </a:r>
            <a:r>
              <a:rPr lang="en-GB" dirty="0">
                <a:solidFill>
                  <a:schemeClr val="accent1"/>
                </a:solidFill>
                <a:effectLst/>
                <a:highlight>
                  <a:srgbClr val="FFFFFF"/>
                </a:highlight>
                <a:latin typeface="Comic Sans MS" panose="030F0702030302020204" pitchFamily="66" charset="0"/>
                <a:ea typeface="Times New Roman" panose="02020603050405020304" pitchFamily="18" charset="0"/>
                <a:cs typeface="Times New Roman" panose="02020603050405020304" pitchFamily="18" charset="0"/>
              </a:rPr>
              <a:t>Brilliant advocate service”</a:t>
            </a:r>
          </a:p>
          <a:p>
            <a:pPr algn="r"/>
            <a:r>
              <a:rPr lang="en-GB" sz="1200" dirty="0">
                <a:effectLst/>
                <a:highlight>
                  <a:srgbClr val="FFFFFF"/>
                </a:highlight>
                <a:latin typeface="Helvetica" panose="020B0604020202020204" pitchFamily="34" charset="0"/>
                <a:ea typeface="Calibri" panose="020F0502020204030204" pitchFamily="34" charset="0"/>
                <a:cs typeface="Times New Roman" panose="02020603050405020304" pitchFamily="18" charset="0"/>
              </a:rPr>
              <a:t>Customer survey respondent (5)</a:t>
            </a:r>
            <a:r>
              <a:rPr lang="en-GB" dirty="0">
                <a:effectLst/>
                <a:highlight>
                  <a:srgbClr val="FFFFFF"/>
                </a:highlight>
                <a:latin typeface="Helvetica" panose="020B0604020202020204" pitchFamily="34" charset="0"/>
                <a:ea typeface="Calibri" panose="020F0502020204030204" pitchFamily="34" charset="0"/>
                <a:cs typeface="Times New Roman" panose="02020603050405020304" pitchFamily="18" charset="0"/>
              </a:rPr>
              <a:t> </a:t>
            </a:r>
            <a:endParaRPr lang="en-GB"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r"/>
            <a:endParaRPr lang="en-GB" dirty="0"/>
          </a:p>
        </p:txBody>
      </p:sp>
    </p:spTree>
    <p:extLst>
      <p:ext uri="{BB962C8B-B14F-4D97-AF65-F5344CB8AC3E}">
        <p14:creationId xmlns:p14="http://schemas.microsoft.com/office/powerpoint/2010/main" val="21414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0312B-2229-72B2-6B8A-9AAE056CE499}"/>
              </a:ext>
            </a:extLst>
          </p:cNvPr>
          <p:cNvSpPr>
            <a:spLocks noGrp="1"/>
          </p:cNvSpPr>
          <p:nvPr>
            <p:ph type="title"/>
          </p:nvPr>
        </p:nvSpPr>
        <p:spPr>
          <a:xfrm>
            <a:off x="1071153" y="1396686"/>
            <a:ext cx="3414219" cy="4064628"/>
          </a:xfrm>
        </p:spPr>
        <p:txBody>
          <a:bodyPr>
            <a:normAutofit/>
          </a:bodyPr>
          <a:lstStyle/>
          <a:p>
            <a:r>
              <a:rPr lang="en-GB" dirty="0">
                <a:solidFill>
                  <a:srgbClr val="FFFFFF"/>
                </a:solidFill>
              </a:rPr>
              <a:t>Early Years Training Offer</a:t>
            </a:r>
            <a:br>
              <a:rPr lang="en-GB" dirty="0">
                <a:solidFill>
                  <a:srgbClr val="FFFFFF"/>
                </a:solidFill>
              </a:rPr>
            </a:br>
            <a:br>
              <a:rPr lang="en-GB" dirty="0">
                <a:solidFill>
                  <a:srgbClr val="FFFFFF"/>
                </a:solidFill>
              </a:rPr>
            </a:br>
            <a:r>
              <a:rPr lang="en-GB" sz="2000" dirty="0">
                <a:solidFill>
                  <a:schemeClr val="accent1"/>
                </a:solidFill>
                <a:latin typeface="Comic Sans MS" panose="030F0702030302020204" pitchFamily="66" charset="0"/>
              </a:rPr>
              <a:t>‘very good advice and support service’</a:t>
            </a:r>
            <a:br>
              <a:rPr lang="en-GB" sz="2000" dirty="0">
                <a:solidFill>
                  <a:schemeClr val="accent1"/>
                </a:solidFill>
                <a:latin typeface="Comic Sans MS" panose="030F0702030302020204" pitchFamily="66" charset="0"/>
              </a:rPr>
            </a:br>
            <a:r>
              <a:rPr lang="en-GB" sz="1100" dirty="0">
                <a:latin typeface="Helvetica" panose="020B0604020202020204" pitchFamily="34" charset="0"/>
                <a:cs typeface="Helvetica" panose="020B0604020202020204" pitchFamily="34" charset="0"/>
              </a:rPr>
              <a:t>customer survey respondent (22)</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1275BB-7F45-F596-140D-BA1929A3FB87}"/>
              </a:ext>
            </a:extLst>
          </p:cNvPr>
          <p:cNvSpPr>
            <a:spLocks noGrp="1"/>
          </p:cNvSpPr>
          <p:nvPr>
            <p:ph idx="1"/>
          </p:nvPr>
        </p:nvSpPr>
        <p:spPr>
          <a:xfrm>
            <a:off x="5370153" y="1526033"/>
            <a:ext cx="5536397" cy="3935281"/>
          </a:xfrm>
        </p:spPr>
        <p:txBody>
          <a:bodyPr>
            <a:normAutofit/>
          </a:bodyPr>
          <a:lstStyle/>
          <a:p>
            <a:pPr>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Lambeth IAS have now devised a 1-hour training session for Early Years providers on how to prepare relevant information to support parents in applying for an Education, Health, and Care </a:t>
            </a:r>
            <a:r>
              <a:rPr lang="en-GB" sz="2000" dirty="0">
                <a:latin typeface="Calibri" panose="020F0502020204030204" pitchFamily="34" charset="0"/>
                <a:ea typeface="Calibri" panose="020F0502020204030204" pitchFamily="34" charset="0"/>
                <a:cs typeface="Times New Roman" panose="02020603050405020304" pitchFamily="18" charset="0"/>
              </a:rPr>
              <a:t>N</a:t>
            </a:r>
            <a:r>
              <a:rPr lang="en-GB" sz="2000" dirty="0">
                <a:effectLst/>
                <a:latin typeface="Calibri" panose="020F0502020204030204" pitchFamily="34" charset="0"/>
                <a:ea typeface="Calibri" panose="020F0502020204030204" pitchFamily="34" charset="0"/>
                <a:cs typeface="Times New Roman" panose="02020603050405020304" pitchFamily="18" charset="0"/>
              </a:rPr>
              <a:t>eeds </a:t>
            </a:r>
            <a:r>
              <a:rPr lang="en-GB" sz="2000" dirty="0">
                <a:latin typeface="Calibri" panose="020F0502020204030204" pitchFamily="34" charset="0"/>
                <a:ea typeface="Calibri" panose="020F0502020204030204" pitchFamily="34" charset="0"/>
                <a:cs typeface="Times New Roman" panose="02020603050405020304" pitchFamily="18" charset="0"/>
              </a:rPr>
              <a:t>A</a:t>
            </a:r>
            <a:r>
              <a:rPr lang="en-GB" sz="2000" dirty="0">
                <a:effectLst/>
                <a:latin typeface="Calibri" panose="020F0502020204030204" pitchFamily="34" charset="0"/>
                <a:ea typeface="Calibri" panose="020F0502020204030204" pitchFamily="34" charset="0"/>
                <a:cs typeface="Times New Roman" panose="02020603050405020304" pitchFamily="18" charset="0"/>
              </a:rPr>
              <a:t>ssessment for their child. In response to the experience of parents of children in nursery settings this training is designed to assist early years staff in determining what is relevant information in relation to the legal test for these assessments.</a:t>
            </a:r>
          </a:p>
          <a:p>
            <a:endParaRPr lang="en-GB" sz="2000" dirty="0"/>
          </a:p>
        </p:txBody>
      </p:sp>
    </p:spTree>
    <p:extLst>
      <p:ext uri="{BB962C8B-B14F-4D97-AF65-F5344CB8AC3E}">
        <p14:creationId xmlns:p14="http://schemas.microsoft.com/office/powerpoint/2010/main" val="356095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46BA9-6F87-C82D-35DF-54C7A73F4350}"/>
              </a:ext>
            </a:extLst>
          </p:cNvPr>
          <p:cNvSpPr>
            <a:spLocks noGrp="1"/>
          </p:cNvSpPr>
          <p:nvPr>
            <p:ph type="title"/>
          </p:nvPr>
        </p:nvSpPr>
        <p:spPr>
          <a:xfrm>
            <a:off x="1153618" y="1239927"/>
            <a:ext cx="4008586" cy="4680583"/>
          </a:xfrm>
        </p:spPr>
        <p:txBody>
          <a:bodyPr anchor="ctr">
            <a:normAutofit/>
          </a:bodyPr>
          <a:lstStyle/>
          <a:p>
            <a:r>
              <a:rPr lang="en-GB" sz="5200" dirty="0"/>
              <a:t>LGA Peer SEND Review</a:t>
            </a:r>
            <a:br>
              <a:rPr lang="en-GB" sz="5200" dirty="0"/>
            </a:br>
            <a:r>
              <a:rPr lang="en-GB" sz="2000" dirty="0">
                <a:solidFill>
                  <a:schemeClr val="accent1"/>
                </a:solidFill>
                <a:latin typeface="Comic Sans MS" panose="030F0702030302020204" pitchFamily="66" charset="0"/>
              </a:rPr>
              <a:t>‘very helpful and effective knowledge’</a:t>
            </a:r>
            <a:br>
              <a:rPr lang="en-GB" sz="2000" dirty="0">
                <a:solidFill>
                  <a:schemeClr val="accent1"/>
                </a:solidFill>
                <a:latin typeface="Comic Sans MS" panose="030F0702030302020204" pitchFamily="66" charset="0"/>
              </a:rPr>
            </a:br>
            <a:r>
              <a:rPr lang="en-GB" sz="1100" dirty="0">
                <a:latin typeface="Helvetica" panose="020B0604020202020204" pitchFamily="34" charset="0"/>
                <a:cs typeface="Helvetica" panose="020B0604020202020204" pitchFamily="34" charset="0"/>
              </a:rPr>
              <a:t>customer survey respondent (18)</a:t>
            </a:r>
          </a:p>
        </p:txBody>
      </p:sp>
      <p:sp>
        <p:nvSpPr>
          <p:cNvPr id="3" name="Content Placeholder 2">
            <a:extLst>
              <a:ext uri="{FF2B5EF4-FFF2-40B4-BE49-F238E27FC236}">
                <a16:creationId xmlns:a16="http://schemas.microsoft.com/office/drawing/2014/main" id="{8D3935C2-9B39-2059-B2F6-CC3B256565F5}"/>
              </a:ext>
            </a:extLst>
          </p:cNvPr>
          <p:cNvSpPr>
            <a:spLocks noGrp="1"/>
          </p:cNvSpPr>
          <p:nvPr>
            <p:ph idx="1"/>
          </p:nvPr>
        </p:nvSpPr>
        <p:spPr>
          <a:xfrm>
            <a:off x="6291923" y="1239927"/>
            <a:ext cx="4971824" cy="4680583"/>
          </a:xfrm>
        </p:spPr>
        <p:txBody>
          <a:bodyPr anchor="ctr">
            <a:normAutofit/>
          </a:bodyPr>
          <a:lstStyle/>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LIASS was invited to participate in the LGA Peer SEND Review which is a mechanism for cross borough collaboration in preparing for SEND Area Ofsted Inspections. Officers provided details on the service and the common challenges faced by families accessing services in Lambeth. Additionally, the lack of dedicated youth provision within the service was noted in the review report.</a:t>
            </a:r>
          </a:p>
          <a:p>
            <a:pPr>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‘Developing a youth voice and experience element of SENDIASS was also identified as potential opportunity for joint commissioning and funding between the council and the ICB to help to develop young people’s experiences further and deeper.’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‘The SENDIASS service would benefit from additional funding to have a dedicated youth worker to engage with young people about SEND services and use this to inform what is likely to make a difference.’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Tree>
    <p:extLst>
      <p:ext uri="{BB962C8B-B14F-4D97-AF65-F5344CB8AC3E}">
        <p14:creationId xmlns:p14="http://schemas.microsoft.com/office/powerpoint/2010/main" val="291658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A1E79-7DA9-157F-508A-048A6E7C9659}"/>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Capacity</a:t>
            </a:r>
            <a:br>
              <a:rPr lang="en-GB" dirty="0">
                <a:solidFill>
                  <a:srgbClr val="FFFFFF"/>
                </a:solidFill>
              </a:rPr>
            </a:br>
            <a:br>
              <a:rPr lang="en-GB" dirty="0">
                <a:solidFill>
                  <a:srgbClr val="FFFFFF"/>
                </a:solidFill>
              </a:rPr>
            </a:br>
            <a:r>
              <a:rPr lang="en-GB" sz="2000" dirty="0">
                <a:solidFill>
                  <a:schemeClr val="accent1"/>
                </a:solidFill>
                <a:latin typeface="Comic Sans MS" panose="030F0702030302020204" pitchFamily="66" charset="0"/>
              </a:rPr>
              <a:t>‘informative and beneficial’</a:t>
            </a:r>
            <a:br>
              <a:rPr lang="en-GB" sz="2000" dirty="0">
                <a:solidFill>
                  <a:schemeClr val="accent1"/>
                </a:solidFill>
                <a:latin typeface="Comic Sans MS" panose="030F0702030302020204" pitchFamily="66" charset="0"/>
              </a:rPr>
            </a:br>
            <a:r>
              <a:rPr lang="en-GB" sz="1000" dirty="0">
                <a:latin typeface="Helvetica" panose="020B0604020202020204" pitchFamily="34" charset="0"/>
                <a:cs typeface="Helvetica" panose="020B0604020202020204" pitchFamily="34" charset="0"/>
              </a:rPr>
              <a:t>customer survey respondent (34)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EC1106-BE45-E0F9-9579-DE129059E541}"/>
              </a:ext>
            </a:extLst>
          </p:cNvPr>
          <p:cNvSpPr>
            <a:spLocks noGrp="1"/>
          </p:cNvSpPr>
          <p:nvPr>
            <p:ph idx="1"/>
          </p:nvPr>
        </p:nvSpPr>
        <p:spPr>
          <a:xfrm>
            <a:off x="4447308" y="591344"/>
            <a:ext cx="6906491" cy="5585619"/>
          </a:xfrm>
        </p:spPr>
        <p:txBody>
          <a:bodyPr anchor="ctr">
            <a:normAutofit/>
          </a:bodyPr>
          <a:lstStyle/>
          <a:p>
            <a:endParaRPr lang="en-GB" sz="2600">
              <a:effectLst/>
              <a:latin typeface="Calibri" panose="020F0502020204030204" pitchFamily="34" charset="0"/>
              <a:ea typeface="Calibri" panose="020F0502020204030204" pitchFamily="34" charset="0"/>
              <a:cs typeface="Times New Roman" panose="02020603050405020304" pitchFamily="18" charset="0"/>
            </a:endParaRPr>
          </a:p>
          <a:p>
            <a:r>
              <a:rPr lang="en-GB" sz="2600">
                <a:effectLst/>
                <a:latin typeface="Calibri" panose="020F0502020204030204" pitchFamily="34" charset="0"/>
                <a:ea typeface="Calibri" panose="020F0502020204030204" pitchFamily="34" charset="0"/>
                <a:cs typeface="Times New Roman" panose="02020603050405020304" pitchFamily="18" charset="0"/>
              </a:rPr>
              <a:t>The size of the Lambeth IASS team demands that we are constantly looking at ways of increasing our capacity. The service attempts to triage cases to ensure we can reach as many residents requiring advice and support as possible. The development of our website will assist in the provision of downloadable information resources to assist with general enquiries. We will be adding new information resources ‘ </a:t>
            </a:r>
            <a:r>
              <a:rPr lang="en-GB" sz="2600" b="1">
                <a:effectLst/>
                <a:latin typeface="Calibri" panose="020F0502020204030204" pitchFamily="34" charset="0"/>
                <a:ea typeface="Calibri" panose="020F0502020204030204" pitchFamily="34" charset="0"/>
                <a:cs typeface="Times New Roman" panose="02020603050405020304" pitchFamily="18" charset="0"/>
              </a:rPr>
              <a:t>How to get the best out of school meetings</a:t>
            </a:r>
            <a:r>
              <a:rPr lang="en-GB" sz="2600">
                <a:effectLst/>
                <a:latin typeface="Calibri" panose="020F0502020204030204" pitchFamily="34" charset="0"/>
                <a:ea typeface="Calibri" panose="020F0502020204030204" pitchFamily="34" charset="0"/>
                <a:cs typeface="Times New Roman" panose="02020603050405020304" pitchFamily="18" charset="0"/>
              </a:rPr>
              <a:t>’, </a:t>
            </a:r>
            <a:r>
              <a:rPr lang="en-GB" sz="2600" b="1">
                <a:effectLst/>
                <a:latin typeface="Calibri" panose="020F0502020204030204" pitchFamily="34" charset="0"/>
                <a:ea typeface="Calibri" panose="020F0502020204030204" pitchFamily="34" charset="0"/>
                <a:cs typeface="Times New Roman" panose="02020603050405020304" pitchFamily="18" charset="0"/>
              </a:rPr>
              <a:t>Writing case statements for Tribunal</a:t>
            </a:r>
            <a:r>
              <a:rPr lang="en-GB" sz="2600">
                <a:effectLst/>
                <a:latin typeface="Calibri" panose="020F0502020204030204" pitchFamily="34" charset="0"/>
                <a:ea typeface="Calibri" panose="020F0502020204030204" pitchFamily="34" charset="0"/>
                <a:cs typeface="Times New Roman" panose="02020603050405020304" pitchFamily="18" charset="0"/>
              </a:rPr>
              <a:t>’, and </a:t>
            </a:r>
            <a:r>
              <a:rPr lang="en-GB" sz="2600" b="1">
                <a:effectLst/>
                <a:latin typeface="Calibri" panose="020F0502020204030204" pitchFamily="34" charset="0"/>
                <a:ea typeface="Calibri" panose="020F0502020204030204" pitchFamily="34" charset="0"/>
                <a:cs typeface="Times New Roman" panose="02020603050405020304" pitchFamily="18" charset="0"/>
              </a:rPr>
              <a:t>Complaint templates</a:t>
            </a:r>
            <a:r>
              <a:rPr lang="en-GB" sz="2600">
                <a:effectLst/>
                <a:latin typeface="Calibri" panose="020F0502020204030204" pitchFamily="34" charset="0"/>
                <a:ea typeface="Calibri" panose="020F0502020204030204" pitchFamily="34" charset="0"/>
                <a:cs typeface="Times New Roman" panose="02020603050405020304" pitchFamily="18" charset="0"/>
              </a:rPr>
              <a:t> to assist families in advocating for their own children. </a:t>
            </a:r>
            <a:endParaRPr lang="en-GB" sz="2600"/>
          </a:p>
        </p:txBody>
      </p:sp>
    </p:spTree>
    <p:extLst>
      <p:ext uri="{BB962C8B-B14F-4D97-AF65-F5344CB8AC3E}">
        <p14:creationId xmlns:p14="http://schemas.microsoft.com/office/powerpoint/2010/main" val="252957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F92AA-15AB-3D08-3654-490E5580D3A3}"/>
              </a:ext>
            </a:extLst>
          </p:cNvPr>
          <p:cNvSpPr>
            <a:spLocks noGrp="1"/>
          </p:cNvSpPr>
          <p:nvPr>
            <p:ph type="title"/>
          </p:nvPr>
        </p:nvSpPr>
        <p:spPr>
          <a:xfrm>
            <a:off x="808638" y="386930"/>
            <a:ext cx="9236700" cy="1188950"/>
          </a:xfrm>
        </p:spPr>
        <p:txBody>
          <a:bodyPr anchor="b">
            <a:normAutofit/>
          </a:bodyPr>
          <a:lstStyle/>
          <a:p>
            <a:r>
              <a:rPr lang="en-GB" sz="5400"/>
              <a:t>Professional Development</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974D1A-28B0-58CD-7C27-57A031C10015}"/>
              </a:ext>
            </a:extLst>
          </p:cNvPr>
          <p:cNvSpPr>
            <a:spLocks noGrp="1"/>
          </p:cNvSpPr>
          <p:nvPr>
            <p:ph idx="1"/>
          </p:nvPr>
        </p:nvSpPr>
        <p:spPr>
          <a:xfrm>
            <a:off x="793660" y="2599509"/>
            <a:ext cx="10143668" cy="3435531"/>
          </a:xfrm>
        </p:spPr>
        <p:txBody>
          <a:bodyPr anchor="ctr">
            <a:normAutofit/>
          </a:bodyPr>
          <a:lstStyle/>
          <a:p>
            <a:pPr marL="0" indent="0">
              <a:buNone/>
            </a:pPr>
            <a:r>
              <a:rPr lang="en-GB" sz="2400" dirty="0"/>
              <a:t>During this period officers have undertaken the following professional development opportunities:</a:t>
            </a:r>
          </a:p>
          <a:p>
            <a:r>
              <a:rPr lang="en-GB" sz="2400" dirty="0"/>
              <a:t>Updated IPSEA legal training</a:t>
            </a:r>
          </a:p>
          <a:p>
            <a:r>
              <a:rPr lang="en-GB" sz="2400" dirty="0"/>
              <a:t>Equalities Act 2010 training provided by IASSN</a:t>
            </a:r>
          </a:p>
          <a:p>
            <a:r>
              <a:rPr lang="en-GB" sz="2400" dirty="0"/>
              <a:t>Annual SEND Law Conference</a:t>
            </a:r>
          </a:p>
          <a:p>
            <a:r>
              <a:rPr lang="en-GB" sz="2400" dirty="0"/>
              <a:t>Data Protection</a:t>
            </a:r>
          </a:p>
        </p:txBody>
      </p:sp>
    </p:spTree>
    <p:extLst>
      <p:ext uri="{BB962C8B-B14F-4D97-AF65-F5344CB8AC3E}">
        <p14:creationId xmlns:p14="http://schemas.microsoft.com/office/powerpoint/2010/main" val="171402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383D83-0E1C-8F1E-15BA-F6186921B955}"/>
              </a:ext>
            </a:extLst>
          </p:cNvPr>
          <p:cNvSpPr>
            <a:spLocks noGrp="1"/>
          </p:cNvSpPr>
          <p:nvPr>
            <p:ph type="title"/>
          </p:nvPr>
        </p:nvSpPr>
        <p:spPr>
          <a:xfrm>
            <a:off x="1682452" y="3050434"/>
            <a:ext cx="4265502" cy="1491086"/>
          </a:xfrm>
          <a:ln w="25400" cap="sq">
            <a:solidFill>
              <a:schemeClr val="tx1"/>
            </a:solidFill>
            <a:miter lim="800000"/>
          </a:ln>
        </p:spPr>
        <p:txBody>
          <a:bodyPr wrap="square">
            <a:normAutofit/>
          </a:bodyPr>
          <a:lstStyle/>
          <a:p>
            <a:r>
              <a:rPr lang="en-GB" sz="2600" dirty="0"/>
              <a:t>Anonymous Customer Survey 2023-24</a:t>
            </a:r>
            <a:br>
              <a:rPr lang="en-GB" sz="2600" dirty="0"/>
            </a:br>
            <a:r>
              <a:rPr lang="en-GB" sz="1400" dirty="0"/>
              <a:t>(Survey Monkey)</a:t>
            </a:r>
            <a:br>
              <a:rPr lang="en-GB" sz="1400" dirty="0"/>
            </a:br>
            <a:r>
              <a:rPr lang="en-GB" sz="2000" u="sng" dirty="0"/>
              <a:t>All</a:t>
            </a:r>
            <a:r>
              <a:rPr lang="en-GB" sz="2000" dirty="0"/>
              <a:t> customer responses included. </a:t>
            </a:r>
          </a:p>
        </p:txBody>
      </p:sp>
      <p:sp>
        <p:nvSpPr>
          <p:cNvPr id="32" name="Rectangle 31">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485446C4-91C7-CCF6-22D3-716FBC9D7505}"/>
              </a:ext>
            </a:extLst>
          </p:cNvPr>
          <p:cNvGraphicFramePr>
            <a:graphicFrameLocks noGrp="1"/>
          </p:cNvGraphicFramePr>
          <p:nvPr>
            <p:ph sz="half" idx="1"/>
            <p:extLst>
              <p:ext uri="{D42A27DB-BD31-4B8C-83A1-F6EECF244321}">
                <p14:modId xmlns:p14="http://schemas.microsoft.com/office/powerpoint/2010/main" val="161033298"/>
              </p:ext>
            </p:extLst>
          </p:nvPr>
        </p:nvGraphicFramePr>
        <p:xfrm>
          <a:off x="6339841" y="400595"/>
          <a:ext cx="5564776" cy="2785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F50EE31C-9C78-BF9B-D8E6-75CE9DFB31F6}"/>
              </a:ext>
            </a:extLst>
          </p:cNvPr>
          <p:cNvGraphicFramePr>
            <a:graphicFrameLocks noGrp="1"/>
          </p:cNvGraphicFramePr>
          <p:nvPr>
            <p:ph sz="half" idx="2"/>
            <p:extLst>
              <p:ext uri="{D42A27DB-BD31-4B8C-83A1-F6EECF244321}">
                <p14:modId xmlns:p14="http://schemas.microsoft.com/office/powerpoint/2010/main" val="75894554"/>
              </p:ext>
            </p:extLst>
          </p:nvPr>
        </p:nvGraphicFramePr>
        <p:xfrm>
          <a:off x="6339841" y="3492137"/>
          <a:ext cx="5564776" cy="2726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2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383D83-0E1C-8F1E-15BA-F6186921B955}"/>
              </a:ext>
            </a:extLst>
          </p:cNvPr>
          <p:cNvSpPr>
            <a:spLocks noGrp="1"/>
          </p:cNvSpPr>
          <p:nvPr>
            <p:ph type="title"/>
          </p:nvPr>
        </p:nvSpPr>
        <p:spPr>
          <a:xfrm>
            <a:off x="1901162" y="3050434"/>
            <a:ext cx="3722933" cy="757130"/>
          </a:xfrm>
          <a:ln w="25400" cap="sq">
            <a:solidFill>
              <a:schemeClr val="tx1"/>
            </a:solidFill>
            <a:miter lim="800000"/>
          </a:ln>
        </p:spPr>
        <p:txBody>
          <a:bodyPr wrap="square">
            <a:normAutofit/>
          </a:bodyPr>
          <a:lstStyle/>
          <a:p>
            <a:pPr algn="ctr"/>
            <a:r>
              <a:rPr lang="en-GB" sz="2800" dirty="0"/>
              <a:t>Customer survey 2</a:t>
            </a: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84A7E960-6A4F-FD4A-2052-C5C5FD878683}"/>
              </a:ext>
            </a:extLst>
          </p:cNvPr>
          <p:cNvGraphicFramePr>
            <a:graphicFrameLocks noGrp="1"/>
          </p:cNvGraphicFramePr>
          <p:nvPr>
            <p:ph sz="half" idx="1"/>
            <p:extLst>
              <p:ext uri="{D42A27DB-BD31-4B8C-83A1-F6EECF244321}">
                <p14:modId xmlns:p14="http://schemas.microsoft.com/office/powerpoint/2010/main" val="4025087023"/>
              </p:ext>
            </p:extLst>
          </p:nvPr>
        </p:nvGraphicFramePr>
        <p:xfrm>
          <a:off x="6287589" y="400595"/>
          <a:ext cx="5590901" cy="2785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2">
            <a:extLst>
              <a:ext uri="{FF2B5EF4-FFF2-40B4-BE49-F238E27FC236}">
                <a16:creationId xmlns:a16="http://schemas.microsoft.com/office/drawing/2014/main" id="{1EA6A7F9-338D-40C5-84EF-8D69014F454D}"/>
              </a:ext>
            </a:extLst>
          </p:cNvPr>
          <p:cNvGraphicFramePr>
            <a:graphicFrameLocks noGrp="1"/>
          </p:cNvGraphicFramePr>
          <p:nvPr>
            <p:ph sz="half" idx="2"/>
            <p:extLst>
              <p:ext uri="{D42A27DB-BD31-4B8C-83A1-F6EECF244321}">
                <p14:modId xmlns:p14="http://schemas.microsoft.com/office/powerpoint/2010/main" val="2239907720"/>
              </p:ext>
            </p:extLst>
          </p:nvPr>
        </p:nvGraphicFramePr>
        <p:xfrm>
          <a:off x="6287589" y="3671887"/>
          <a:ext cx="5590901" cy="2785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34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383D83-0E1C-8F1E-15BA-F6186921B955}"/>
              </a:ext>
            </a:extLst>
          </p:cNvPr>
          <p:cNvSpPr>
            <a:spLocks noGrp="1"/>
          </p:cNvSpPr>
          <p:nvPr>
            <p:ph type="title"/>
          </p:nvPr>
        </p:nvSpPr>
        <p:spPr>
          <a:xfrm>
            <a:off x="1901162" y="3050434"/>
            <a:ext cx="3722933" cy="757130"/>
          </a:xfrm>
          <a:ln w="25400" cap="sq">
            <a:solidFill>
              <a:schemeClr val="tx1"/>
            </a:solidFill>
            <a:miter lim="800000"/>
          </a:ln>
        </p:spPr>
        <p:txBody>
          <a:bodyPr wrap="square">
            <a:normAutofit/>
          </a:bodyPr>
          <a:lstStyle/>
          <a:p>
            <a:pPr algn="ctr"/>
            <a:r>
              <a:rPr lang="en-GB" sz="2800" dirty="0"/>
              <a:t>Customer survey 3</a:t>
            </a: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CA4ED7BE-B5CF-8EF3-8EA7-4F3C48D26AB7}"/>
              </a:ext>
            </a:extLst>
          </p:cNvPr>
          <p:cNvGraphicFramePr>
            <a:graphicFrameLocks noGrp="1"/>
          </p:cNvGraphicFramePr>
          <p:nvPr>
            <p:ph sz="half" idx="1"/>
            <p:extLst>
              <p:ext uri="{D42A27DB-BD31-4B8C-83A1-F6EECF244321}">
                <p14:modId xmlns:p14="http://schemas.microsoft.com/office/powerpoint/2010/main" val="2863026950"/>
              </p:ext>
            </p:extLst>
          </p:nvPr>
        </p:nvGraphicFramePr>
        <p:xfrm>
          <a:off x="6392091" y="461554"/>
          <a:ext cx="5425440" cy="2724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2">
            <a:extLst>
              <a:ext uri="{FF2B5EF4-FFF2-40B4-BE49-F238E27FC236}">
                <a16:creationId xmlns:a16="http://schemas.microsoft.com/office/drawing/2014/main" id="{FE7B54F0-D445-ED7F-37E4-AE58463BF893}"/>
              </a:ext>
            </a:extLst>
          </p:cNvPr>
          <p:cNvGraphicFramePr>
            <a:graphicFrameLocks noGrp="1"/>
          </p:cNvGraphicFramePr>
          <p:nvPr>
            <p:ph sz="half" idx="2"/>
            <p:extLst>
              <p:ext uri="{D42A27DB-BD31-4B8C-83A1-F6EECF244321}">
                <p14:modId xmlns:p14="http://schemas.microsoft.com/office/powerpoint/2010/main" val="3913331442"/>
              </p:ext>
            </p:extLst>
          </p:nvPr>
        </p:nvGraphicFramePr>
        <p:xfrm>
          <a:off x="6392091" y="3671887"/>
          <a:ext cx="5425440" cy="2724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33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383D83-0E1C-8F1E-15BA-F6186921B955}"/>
              </a:ext>
            </a:extLst>
          </p:cNvPr>
          <p:cNvSpPr>
            <a:spLocks noGrp="1"/>
          </p:cNvSpPr>
          <p:nvPr>
            <p:ph type="title"/>
          </p:nvPr>
        </p:nvSpPr>
        <p:spPr>
          <a:xfrm>
            <a:off x="1901162" y="3050434"/>
            <a:ext cx="3722933" cy="757130"/>
          </a:xfrm>
          <a:ln w="25400" cap="sq">
            <a:solidFill>
              <a:schemeClr val="tx1"/>
            </a:solidFill>
            <a:miter lim="800000"/>
          </a:ln>
        </p:spPr>
        <p:txBody>
          <a:bodyPr wrap="square">
            <a:normAutofit/>
          </a:bodyPr>
          <a:lstStyle/>
          <a:p>
            <a:pPr algn="ctr"/>
            <a:r>
              <a:rPr lang="en-GB" sz="2800" dirty="0"/>
              <a:t>Customer survey 3</a:t>
            </a: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CEECCA26-4370-F296-858A-1286609B2188}"/>
              </a:ext>
            </a:extLst>
          </p:cNvPr>
          <p:cNvGraphicFramePr>
            <a:graphicFrameLocks noGrp="1"/>
          </p:cNvGraphicFramePr>
          <p:nvPr>
            <p:ph sz="half" idx="1"/>
            <p:extLst>
              <p:ext uri="{D42A27DB-BD31-4B8C-83A1-F6EECF244321}">
                <p14:modId xmlns:p14="http://schemas.microsoft.com/office/powerpoint/2010/main" val="3617141990"/>
              </p:ext>
            </p:extLst>
          </p:nvPr>
        </p:nvGraphicFramePr>
        <p:xfrm>
          <a:off x="6383383" y="444137"/>
          <a:ext cx="5416731" cy="2741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2">
            <a:extLst>
              <a:ext uri="{FF2B5EF4-FFF2-40B4-BE49-F238E27FC236}">
                <a16:creationId xmlns:a16="http://schemas.microsoft.com/office/drawing/2014/main" id="{03E0C836-5500-0672-6AEB-147F96A7856F}"/>
              </a:ext>
            </a:extLst>
          </p:cNvPr>
          <p:cNvGraphicFramePr>
            <a:graphicFrameLocks noGrp="1"/>
          </p:cNvGraphicFramePr>
          <p:nvPr>
            <p:ph sz="half" idx="2"/>
            <p:extLst>
              <p:ext uri="{D42A27DB-BD31-4B8C-83A1-F6EECF244321}">
                <p14:modId xmlns:p14="http://schemas.microsoft.com/office/powerpoint/2010/main" val="169763237"/>
              </p:ext>
            </p:extLst>
          </p:nvPr>
        </p:nvGraphicFramePr>
        <p:xfrm>
          <a:off x="6383383" y="3671887"/>
          <a:ext cx="5416731" cy="2741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838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2807DFBE-DDFE-FECC-44B4-68E9D2958A3F}"/>
              </a:ext>
            </a:extLst>
          </p:cNvPr>
          <p:cNvSpPr>
            <a:spLocks noGrp="1"/>
          </p:cNvSpPr>
          <p:nvPr>
            <p:ph type="ctrTitle"/>
          </p:nvPr>
        </p:nvSpPr>
        <p:spPr>
          <a:xfrm>
            <a:off x="838200" y="1122362"/>
            <a:ext cx="6281928" cy="4135437"/>
          </a:xfrm>
        </p:spPr>
        <p:txBody>
          <a:bodyPr>
            <a:normAutofit/>
          </a:bodyPr>
          <a:lstStyle/>
          <a:p>
            <a:pPr algn="l"/>
            <a:r>
              <a:rPr lang="en-GB" sz="4400" dirty="0">
                <a:latin typeface="Times New Roman" panose="02020603050405020304" pitchFamily="18" charset="0"/>
                <a:cs typeface="Times New Roman" panose="02020603050405020304" pitchFamily="18" charset="0"/>
              </a:rPr>
              <a:t>Case Study</a:t>
            </a:r>
            <a:br>
              <a:rPr lang="en-GB" sz="4400" dirty="0">
                <a:latin typeface="Times New Roman" panose="02020603050405020304" pitchFamily="18" charset="0"/>
                <a:cs typeface="Times New Roman" panose="02020603050405020304" pitchFamily="18" charset="0"/>
              </a:rPr>
            </a:br>
            <a:r>
              <a:rPr lang="en-GB" sz="4400" dirty="0">
                <a:latin typeface="Times New Roman" panose="02020603050405020304" pitchFamily="18" charset="0"/>
                <a:cs typeface="Times New Roman" panose="02020603050405020304" pitchFamily="18" charset="0"/>
              </a:rPr>
              <a:t>Developing Self Advocacy</a:t>
            </a:r>
            <a:br>
              <a:rPr lang="en-GB" sz="4400" dirty="0">
                <a:latin typeface="Times New Roman" panose="02020603050405020304" pitchFamily="18" charset="0"/>
                <a:cs typeface="Times New Roman" panose="02020603050405020304" pitchFamily="18" charset="0"/>
              </a:rPr>
            </a:br>
            <a:r>
              <a:rPr lang="en-GB" sz="4400" dirty="0">
                <a:latin typeface="Times New Roman" panose="02020603050405020304" pitchFamily="18" charset="0"/>
                <a:cs typeface="Times New Roman" panose="02020603050405020304" pitchFamily="18" charset="0"/>
              </a:rPr>
              <a:t>Linda’s story </a:t>
            </a:r>
            <a:r>
              <a:rPr lang="en-GB" sz="1800" dirty="0">
                <a:latin typeface="Times New Roman" panose="02020603050405020304" pitchFamily="18" charset="0"/>
                <a:cs typeface="Times New Roman" panose="02020603050405020304" pitchFamily="18" charset="0"/>
              </a:rPr>
              <a:t>(annon)</a:t>
            </a:r>
          </a:p>
        </p:txBody>
      </p:sp>
      <p:sp>
        <p:nvSpPr>
          <p:cNvPr id="51" name="Rectangle 5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13">
            <a:extLst>
              <a:ext uri="{FF2B5EF4-FFF2-40B4-BE49-F238E27FC236}">
                <a16:creationId xmlns:a16="http://schemas.microsoft.com/office/drawing/2014/main" id="{1FE5E96B-49AD-4707-DB41-14704F204E01}"/>
              </a:ext>
            </a:extLst>
          </p:cNvPr>
          <p:cNvSpPr>
            <a:spLocks noGrp="1"/>
          </p:cNvSpPr>
          <p:nvPr>
            <p:ph type="subTitle" idx="1"/>
          </p:nvPr>
        </p:nvSpPr>
        <p:spPr>
          <a:xfrm>
            <a:off x="7928114" y="1232452"/>
            <a:ext cx="3200400" cy="3850919"/>
          </a:xfrm>
        </p:spPr>
        <p:txBody>
          <a:bodyPr anchor="b">
            <a:normAutofit lnSpcReduction="10000"/>
          </a:bodyPr>
          <a:lstStyle/>
          <a:p>
            <a:pPr algn="l"/>
            <a:r>
              <a:rPr lang="en-GB" sz="2000" dirty="0">
                <a:effectLst/>
                <a:latin typeface="Times New Roman" panose="02020603050405020304" pitchFamily="18" charset="0"/>
                <a:ea typeface="Calibri" panose="020F0502020204030204" pitchFamily="34" charset="0"/>
                <a:cs typeface="Times New Roman" panose="02020603050405020304" pitchFamily="18" charset="0"/>
              </a:rPr>
              <a:t>Gemma contacted the LIAS Service regarding her daughters' transition to secondary school and her need for a specialist placement that specifically catered for her disability. During the 6 months period working with LIASS Gemma leant on the support of the service to appeal the school named on her daughters EHCP to the First Tier Tribunal.</a:t>
            </a:r>
            <a:endParaRPr lang="en-GB" sz="2000" dirty="0">
              <a:latin typeface="Times New Roman" panose="02020603050405020304" pitchFamily="18" charset="0"/>
              <a:cs typeface="Times New Roman" panose="02020603050405020304" pitchFamily="18" charset="0"/>
            </a:endParaRPr>
          </a:p>
        </p:txBody>
      </p:sp>
      <p:sp>
        <p:nvSpPr>
          <p:cNvPr id="5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0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4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B1E1F3-3242-A89A-CE61-F48E3AFF3214}"/>
              </a:ext>
            </a:extLst>
          </p:cNvPr>
          <p:cNvSpPr>
            <a:spLocks noGrp="1"/>
          </p:cNvSpPr>
          <p:nvPr>
            <p:ph type="title"/>
          </p:nvPr>
        </p:nvSpPr>
        <p:spPr>
          <a:solidFill>
            <a:schemeClr val="accent2"/>
          </a:solidFill>
        </p:spPr>
        <p:txBody>
          <a:bodyPr/>
          <a:lstStyle/>
          <a:p>
            <a:pPr algn="ctr"/>
            <a:r>
              <a:rPr lang="en-GB" dirty="0"/>
              <a:t>Case Study</a:t>
            </a:r>
          </a:p>
        </p:txBody>
      </p:sp>
      <p:sp>
        <p:nvSpPr>
          <p:cNvPr id="8" name="Text Placeholder 7">
            <a:extLst>
              <a:ext uri="{FF2B5EF4-FFF2-40B4-BE49-F238E27FC236}">
                <a16:creationId xmlns:a16="http://schemas.microsoft.com/office/drawing/2014/main" id="{521E548C-301A-6820-5675-9B98FEAAFB8D}"/>
              </a:ext>
            </a:extLst>
          </p:cNvPr>
          <p:cNvSpPr>
            <a:spLocks noGrp="1"/>
          </p:cNvSpPr>
          <p:nvPr>
            <p:ph type="body" idx="1"/>
          </p:nvPr>
        </p:nvSpPr>
        <p:spPr/>
        <p:txBody>
          <a:bodyPr/>
          <a:lstStyle/>
          <a:p>
            <a:r>
              <a:rPr lang="en-GB" dirty="0"/>
              <a:t>LIASS advice and support</a:t>
            </a:r>
          </a:p>
        </p:txBody>
      </p:sp>
      <p:graphicFrame>
        <p:nvGraphicFramePr>
          <p:cNvPr id="13" name="Content Placeholder 4">
            <a:extLst>
              <a:ext uri="{FF2B5EF4-FFF2-40B4-BE49-F238E27FC236}">
                <a16:creationId xmlns:a16="http://schemas.microsoft.com/office/drawing/2014/main" id="{FE4F3B49-0CD9-C57C-4062-A2B259513E63}"/>
              </a:ext>
            </a:extLst>
          </p:cNvPr>
          <p:cNvGraphicFramePr>
            <a:graphicFrameLocks noGrp="1"/>
          </p:cNvGraphicFramePr>
          <p:nvPr>
            <p:ph sz="half" idx="2"/>
          </p:nvPr>
        </p:nvGraphicFramePr>
        <p:xfrm>
          <a:off x="839788" y="2505074"/>
          <a:ext cx="5157787"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4A7CB56B-9982-57EB-BD83-711796403F07}"/>
              </a:ext>
            </a:extLst>
          </p:cNvPr>
          <p:cNvSpPr>
            <a:spLocks noGrp="1"/>
          </p:cNvSpPr>
          <p:nvPr>
            <p:ph type="body" sz="quarter" idx="3"/>
          </p:nvPr>
        </p:nvSpPr>
        <p:spPr/>
        <p:txBody>
          <a:bodyPr/>
          <a:lstStyle/>
          <a:p>
            <a:r>
              <a:rPr lang="en-GB" dirty="0"/>
              <a:t>Linda’s self-advocacy</a:t>
            </a:r>
          </a:p>
        </p:txBody>
      </p:sp>
      <p:sp>
        <p:nvSpPr>
          <p:cNvPr id="6" name="Content Placeholder 5">
            <a:extLst>
              <a:ext uri="{FF2B5EF4-FFF2-40B4-BE49-F238E27FC236}">
                <a16:creationId xmlns:a16="http://schemas.microsoft.com/office/drawing/2014/main" id="{A3B41DE0-375A-64D5-085E-6E276E94ABB2}"/>
              </a:ext>
            </a:extLst>
          </p:cNvPr>
          <p:cNvSpPr>
            <a:spLocks noGrp="1"/>
          </p:cNvSpPr>
          <p:nvPr>
            <p:ph sz="quarter" idx="4"/>
          </p:nvPr>
        </p:nvSpPr>
        <p:spPr/>
        <p:txBody>
          <a:bodyPr>
            <a:normAutofit fontScale="92500" lnSpcReduction="10000"/>
          </a:bodyPr>
          <a:lstStyle/>
          <a:p>
            <a:pPr marL="342900" lvl="0" indent="-342900">
              <a:lnSpc>
                <a:spcPct val="107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convene meetings with other supportive professionals and school staff</a:t>
            </a: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communicate effectively with local legal counsel</a:t>
            </a: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review and re-draft Working Documents for the Tribunal</a:t>
            </a: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collate relevant case documents</a:t>
            </a:r>
          </a:p>
          <a:p>
            <a:pPr marL="342900" lvl="0" indent="-342900">
              <a:lnSpc>
                <a:spcPct val="107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attend Tribunal and secure a favourable decision</a:t>
            </a:r>
          </a:p>
          <a:p>
            <a:endParaRPr lang="en-GB" sz="2400" dirty="0"/>
          </a:p>
        </p:txBody>
      </p:sp>
    </p:spTree>
    <p:extLst>
      <p:ext uri="{BB962C8B-B14F-4D97-AF65-F5344CB8AC3E}">
        <p14:creationId xmlns:p14="http://schemas.microsoft.com/office/powerpoint/2010/main" val="68256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B33B3-218B-B9E3-AFFF-ECBF740F7DCA}"/>
              </a:ext>
            </a:extLst>
          </p:cNvPr>
          <p:cNvSpPr>
            <a:spLocks noGrp="1"/>
          </p:cNvSpPr>
          <p:nvPr>
            <p:ph type="title"/>
          </p:nvPr>
        </p:nvSpPr>
        <p:spPr>
          <a:xfrm>
            <a:off x="635000" y="640823"/>
            <a:ext cx="3418659" cy="5583148"/>
          </a:xfrm>
        </p:spPr>
        <p:txBody>
          <a:bodyPr anchor="ctr">
            <a:normAutofit/>
          </a:bodyPr>
          <a:lstStyle/>
          <a:p>
            <a:r>
              <a:rPr lang="en-GB" sz="5400">
                <a:latin typeface="Times New Roman" panose="02020603050405020304" pitchFamily="18" charset="0"/>
                <a:cs typeface="Times New Roman" panose="02020603050405020304" pitchFamily="18" charset="0"/>
              </a:rPr>
              <a:t>Content</a:t>
            </a:r>
          </a:p>
        </p:txBody>
      </p:sp>
      <p:sp>
        <p:nvSpPr>
          <p:cNvPr id="5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ontent Placeholder 2">
            <a:extLst>
              <a:ext uri="{FF2B5EF4-FFF2-40B4-BE49-F238E27FC236}">
                <a16:creationId xmlns:a16="http://schemas.microsoft.com/office/drawing/2014/main" id="{708D4C5B-25B5-70ED-FCBF-2C3F890BEEE7}"/>
              </a:ext>
            </a:extLst>
          </p:cNvPr>
          <p:cNvGraphicFramePr>
            <a:graphicFrameLocks noGrp="1"/>
          </p:cNvGraphicFramePr>
          <p:nvPr>
            <p:ph idx="1"/>
            <p:extLst>
              <p:ext uri="{D42A27DB-BD31-4B8C-83A1-F6EECF244321}">
                <p14:modId xmlns:p14="http://schemas.microsoft.com/office/powerpoint/2010/main" val="328529017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17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BA2A7B5-DA79-8649-5D98-D0D2F6AEF5D4}"/>
              </a:ext>
            </a:extLst>
          </p:cNvPr>
          <p:cNvSpPr>
            <a:spLocks noGrp="1"/>
          </p:cNvSpPr>
          <p:nvPr>
            <p:ph type="title"/>
          </p:nvPr>
        </p:nvSpPr>
        <p:spPr>
          <a:xfrm>
            <a:off x="686834" y="1153572"/>
            <a:ext cx="3200400" cy="4461163"/>
          </a:xfrm>
        </p:spPr>
        <p:txBody>
          <a:bodyPr>
            <a:normAutofit/>
          </a:bodyPr>
          <a:lstStyle/>
          <a:p>
            <a:r>
              <a:rPr lang="en-GB" dirty="0"/>
              <a:t>Risks</a:t>
            </a:r>
            <a:br>
              <a:rPr lang="en-GB" dirty="0"/>
            </a:br>
            <a:r>
              <a:rPr lang="en-GB" sz="2000" dirty="0">
                <a:solidFill>
                  <a:schemeClr val="accent1"/>
                </a:solidFill>
                <a:latin typeface="Comic Sans MS" panose="030F0702030302020204" pitchFamily="66" charset="0"/>
              </a:rPr>
              <a:t>‘I found the service incredibly helpful and knowledgeable’</a:t>
            </a:r>
            <a:br>
              <a:rPr lang="en-GB" sz="2000" dirty="0">
                <a:solidFill>
                  <a:schemeClr val="accent1"/>
                </a:solidFill>
                <a:latin typeface="Comic Sans MS" panose="030F0702030302020204" pitchFamily="66" charset="0"/>
              </a:rPr>
            </a:br>
            <a:br>
              <a:rPr lang="en-GB" sz="2000" dirty="0">
                <a:solidFill>
                  <a:schemeClr val="accent1"/>
                </a:solidFill>
                <a:latin typeface="Comic Sans MS" panose="030F0702030302020204" pitchFamily="66" charset="0"/>
              </a:rPr>
            </a:br>
            <a:r>
              <a:rPr lang="en-GB" sz="1000" dirty="0">
                <a:latin typeface="Helvetica" panose="020B0604020202020204" pitchFamily="34" charset="0"/>
                <a:cs typeface="Helvetica" panose="020B0604020202020204" pitchFamily="34" charset="0"/>
              </a:rPr>
              <a:t>customer survey respondent (1)</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BA495124-168C-3D60-4DEC-20C59723CA21}"/>
              </a:ext>
            </a:extLst>
          </p:cNvPr>
          <p:cNvSpPr>
            <a:spLocks noGrp="1"/>
          </p:cNvSpPr>
          <p:nvPr>
            <p:ph idx="1"/>
          </p:nvPr>
        </p:nvSpPr>
        <p:spPr>
          <a:xfrm>
            <a:off x="4447308" y="591344"/>
            <a:ext cx="6906491" cy="5585619"/>
          </a:xfrm>
        </p:spPr>
        <p:txBody>
          <a:bodyPr anchor="ctr">
            <a:normAutofit/>
          </a:bodyPr>
          <a:lstStyle/>
          <a:p>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r>
              <a:rPr lang="en-GB" sz="2000">
                <a:effectLst/>
                <a:latin typeface="Calibri" panose="020F0502020204030204" pitchFamily="34" charset="0"/>
                <a:ea typeface="Calibri" panose="020F0502020204030204" pitchFamily="34" charset="0"/>
                <a:cs typeface="Times New Roman" panose="02020603050405020304" pitchFamily="18" charset="0"/>
              </a:rPr>
              <a:t>In 2014 the Children and Families Act expanded the remit of this service to provide information, advice and support for young people between the ages of 16-25 years. This duty has been partly absorbed by the current team of two officers. However, the need for a dedicated role becomes more urgent with each passing year, as this cohort requires a bespoke approach to casework as evidenced by services in other local authorities. </a:t>
            </a:r>
          </a:p>
          <a:p>
            <a:r>
              <a:rPr lang="en-GB" sz="2000">
                <a:latin typeface="Calibri" panose="020F0502020204030204" pitchFamily="34" charset="0"/>
                <a:ea typeface="Calibri" panose="020F0502020204030204" pitchFamily="34" charset="0"/>
                <a:cs typeface="Times New Roman" panose="02020603050405020304" pitchFamily="18" charset="0"/>
              </a:rPr>
              <a:t>T</a:t>
            </a:r>
            <a:r>
              <a:rPr lang="en-GB" sz="2000">
                <a:effectLst/>
                <a:latin typeface="Calibri" panose="020F0502020204030204" pitchFamily="34" charset="0"/>
                <a:ea typeface="Calibri" panose="020F0502020204030204" pitchFamily="34" charset="0"/>
                <a:cs typeface="Times New Roman" panose="02020603050405020304" pitchFamily="18" charset="0"/>
              </a:rPr>
              <a:t>he submission of a comprehensive business case for a ‘Young People’s Worker’ to be employed within the service has been turned down. Officers have considered the implications of permanently running the service without this type of speciality for Lambeth’s Young SEND population. Looking forward, service development plans will need to create pathways into the service for young people seeking information and advice. </a:t>
            </a:r>
          </a:p>
          <a:p>
            <a:r>
              <a:rPr lang="en-GB" sz="2000">
                <a:effectLst/>
                <a:latin typeface="Calibri" panose="020F0502020204030204" pitchFamily="34" charset="0"/>
                <a:ea typeface="Calibri" panose="020F0502020204030204" pitchFamily="34" charset="0"/>
                <a:cs typeface="Times New Roman" panose="02020603050405020304" pitchFamily="18" charset="0"/>
              </a:rPr>
              <a:t>This area remains a weakness for LIASS and a disadvantage for young people with SEND living in Lambeth.</a:t>
            </a:r>
          </a:p>
          <a:p>
            <a:endParaRPr lang="en-GB" sz="2000"/>
          </a:p>
        </p:txBody>
      </p:sp>
    </p:spTree>
    <p:extLst>
      <p:ext uri="{BB962C8B-B14F-4D97-AF65-F5344CB8AC3E}">
        <p14:creationId xmlns:p14="http://schemas.microsoft.com/office/powerpoint/2010/main" val="166879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239D79-AE7B-DDE8-67F3-707198BCE4DA}"/>
              </a:ext>
            </a:extLst>
          </p:cNvPr>
          <p:cNvSpPr>
            <a:spLocks noGrp="1"/>
          </p:cNvSpPr>
          <p:nvPr>
            <p:ph type="title"/>
          </p:nvPr>
        </p:nvSpPr>
        <p:spPr>
          <a:xfrm>
            <a:off x="838200" y="673770"/>
            <a:ext cx="3220329" cy="2027227"/>
          </a:xfrm>
        </p:spPr>
        <p:txBody>
          <a:bodyPr anchor="t">
            <a:normAutofit/>
          </a:bodyPr>
          <a:lstStyle/>
          <a:p>
            <a:r>
              <a:rPr lang="en-GB" sz="5400" dirty="0"/>
              <a:t>Service Stats</a:t>
            </a:r>
          </a:p>
        </p:txBody>
      </p:sp>
      <p:graphicFrame>
        <p:nvGraphicFramePr>
          <p:cNvPr id="5" name="Content Placeholder 2">
            <a:extLst>
              <a:ext uri="{FF2B5EF4-FFF2-40B4-BE49-F238E27FC236}">
                <a16:creationId xmlns:a16="http://schemas.microsoft.com/office/drawing/2014/main" id="{355632FD-38CA-EABA-6490-FDE5DE262C06}"/>
              </a:ext>
            </a:extLst>
          </p:cNvPr>
          <p:cNvGraphicFramePr>
            <a:graphicFrameLocks noGrp="1"/>
          </p:cNvGraphicFramePr>
          <p:nvPr>
            <p:ph idx="1"/>
            <p:extLst>
              <p:ext uri="{D42A27DB-BD31-4B8C-83A1-F6EECF244321}">
                <p14:modId xmlns:p14="http://schemas.microsoft.com/office/powerpoint/2010/main" val="358656364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87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B9A472-ABA9-1A01-1974-B5758F58B112}"/>
              </a:ext>
            </a:extLst>
          </p:cNvPr>
          <p:cNvSpPr>
            <a:spLocks noGrp="1"/>
          </p:cNvSpPr>
          <p:nvPr>
            <p:ph type="title"/>
          </p:nvPr>
        </p:nvSpPr>
        <p:spPr>
          <a:xfrm>
            <a:off x="804672" y="1412489"/>
            <a:ext cx="2871095" cy="2156621"/>
          </a:xfrm>
        </p:spPr>
        <p:txBody>
          <a:bodyPr anchor="t">
            <a:normAutofit/>
          </a:bodyPr>
          <a:lstStyle/>
          <a:p>
            <a:r>
              <a:rPr lang="en-GB" sz="3100" dirty="0">
                <a:solidFill>
                  <a:schemeClr val="accent2"/>
                </a:solidFill>
              </a:rPr>
              <a:t>Commendations</a:t>
            </a:r>
          </a:p>
        </p:txBody>
      </p:sp>
      <p:sp>
        <p:nvSpPr>
          <p:cNvPr id="4" name="Content Placeholder 3">
            <a:extLst>
              <a:ext uri="{FF2B5EF4-FFF2-40B4-BE49-F238E27FC236}">
                <a16:creationId xmlns:a16="http://schemas.microsoft.com/office/drawing/2014/main" id="{A41B2764-8807-4966-7C4D-9598A3E1B63D}"/>
              </a:ext>
            </a:extLst>
          </p:cNvPr>
          <p:cNvSpPr>
            <a:spLocks noGrp="1"/>
          </p:cNvSpPr>
          <p:nvPr>
            <p:ph sz="half" idx="1"/>
          </p:nvPr>
        </p:nvSpPr>
        <p:spPr>
          <a:xfrm>
            <a:off x="5198993" y="1412489"/>
            <a:ext cx="2926080" cy="4363844"/>
          </a:xfrm>
        </p:spPr>
        <p:txBody>
          <a:bodyPr>
            <a:normAutofit/>
          </a:bodyPr>
          <a:lstStyle/>
          <a:p>
            <a:pPr marL="0" indent="0">
              <a:spcAft>
                <a:spcPts val="800"/>
              </a:spcAft>
              <a:buNone/>
            </a:pPr>
            <a:r>
              <a:rPr lang="en-GB" sz="1400">
                <a:effectLst/>
                <a:latin typeface="Book Antiqua" panose="02040602050305030304" pitchFamily="18" charset="0"/>
                <a:ea typeface="Calibri" panose="020F0502020204030204" pitchFamily="34" charset="0"/>
                <a:cs typeface="Times New Roman" panose="02020603050405020304" pitchFamily="18" charset="0"/>
              </a:rPr>
              <a:t>Dear Chris</a:t>
            </a:r>
          </a:p>
          <a:p>
            <a:pPr marL="0" indent="0">
              <a:spcAft>
                <a:spcPts val="800"/>
              </a:spcAft>
              <a:buNone/>
            </a:pPr>
            <a:r>
              <a:rPr lang="en-GB" sz="1400">
                <a:effectLst/>
                <a:latin typeface="Book Antiqua" panose="02040602050305030304" pitchFamily="18" charset="0"/>
                <a:ea typeface="Calibri" panose="020F0502020204030204" pitchFamily="34" charset="0"/>
                <a:cs typeface="Times New Roman" panose="02020603050405020304" pitchFamily="18" charset="0"/>
              </a:rPr>
              <a:t>I trust this message finds you in good health and high spirits. It has been some time since we last connected, and I wanted to take a moment to express my sincere appreciation for all the support and assistance you have provided in representing my child at school. Your guidance and dedication have made a significant difference, and I am truly grateful for your help.</a:t>
            </a:r>
            <a:br>
              <a:rPr lang="en-GB" sz="1400">
                <a:effectLst/>
                <a:latin typeface="Book Antiqua" panose="02040602050305030304" pitchFamily="18" charset="0"/>
                <a:ea typeface="Calibri" panose="020F0502020204030204" pitchFamily="34" charset="0"/>
                <a:cs typeface="Times New Roman" panose="02020603050405020304" pitchFamily="18" charset="0"/>
              </a:rPr>
            </a:br>
            <a:r>
              <a:rPr lang="en-GB" sz="1400">
                <a:effectLst/>
                <a:latin typeface="Book Antiqua" panose="02040602050305030304" pitchFamily="18" charset="0"/>
                <a:ea typeface="Calibri" panose="020F0502020204030204" pitchFamily="34" charset="0"/>
                <a:cs typeface="Times New Roman" panose="02020603050405020304" pitchFamily="18" charset="0"/>
              </a:rPr>
              <a:t>I hope everything is going well on your end. I wanted to check in and see how you are doing. Your kindness and expertise have not gone unnoticed, and I wanted to make sure you know how much your efforts are valued.</a:t>
            </a:r>
            <a:endParaRPr lang="en-GB" sz="1400">
              <a:latin typeface="Book Antiqua" panose="02040602050305030304" pitchFamily="18" charset="0"/>
            </a:endParaRPr>
          </a:p>
        </p:txBody>
      </p:sp>
      <p:sp>
        <p:nvSpPr>
          <p:cNvPr id="5" name="Content Placeholder 4">
            <a:extLst>
              <a:ext uri="{FF2B5EF4-FFF2-40B4-BE49-F238E27FC236}">
                <a16:creationId xmlns:a16="http://schemas.microsoft.com/office/drawing/2014/main" id="{CB872217-B42C-5D48-C3D5-40CE6ECC3ED3}"/>
              </a:ext>
            </a:extLst>
          </p:cNvPr>
          <p:cNvSpPr>
            <a:spLocks noGrp="1"/>
          </p:cNvSpPr>
          <p:nvPr>
            <p:ph sz="half" idx="2"/>
          </p:nvPr>
        </p:nvSpPr>
        <p:spPr>
          <a:xfrm>
            <a:off x="8451604" y="1412489"/>
            <a:ext cx="2926080" cy="4363844"/>
          </a:xfrm>
        </p:spPr>
        <p:txBody>
          <a:bodyPr>
            <a:normAutofit/>
          </a:bodyPr>
          <a:lstStyle/>
          <a:p>
            <a:pPr marL="0" indent="0">
              <a:spcAft>
                <a:spcPts val="800"/>
              </a:spcAft>
              <a:buNone/>
            </a:pPr>
            <a:r>
              <a:rPr lang="en-GB" sz="1400" b="1">
                <a:effectLst/>
                <a:latin typeface="Bradley Hand ITC" panose="03070402050302030203" pitchFamily="66" charset="0"/>
                <a:ea typeface="Times New Roman" panose="02020603050405020304" pitchFamily="18" charset="0"/>
                <a:cs typeface="Times New Roman" panose="02020603050405020304" pitchFamily="18" charset="0"/>
              </a:rPr>
              <a:t>Hello Anita, </a:t>
            </a:r>
            <a:endParaRPr lang="en-GB" sz="1400" b="1">
              <a:effectLst/>
              <a:latin typeface="Bradley Hand ITC" panose="03070402050302030203" pitchFamily="66" charset="0"/>
              <a:ea typeface="Calibri" panose="020F0502020204030204" pitchFamily="34" charset="0"/>
              <a:cs typeface="Times New Roman" panose="02020603050405020304" pitchFamily="18" charset="0"/>
            </a:endParaRPr>
          </a:p>
          <a:p>
            <a:pPr marL="0" indent="0">
              <a:spcAft>
                <a:spcPts val="800"/>
              </a:spcAft>
              <a:buNone/>
            </a:pPr>
            <a:r>
              <a:rPr lang="en-GB" sz="1400" b="1">
                <a:effectLst/>
                <a:latin typeface="Bradley Hand ITC" panose="03070402050302030203" pitchFamily="66" charset="0"/>
                <a:ea typeface="Times New Roman" panose="02020603050405020304" pitchFamily="18" charset="0"/>
                <a:cs typeface="Times New Roman" panose="02020603050405020304" pitchFamily="18" charset="0"/>
              </a:rPr>
              <a:t>I have ready and agreed with your request. You put tears in my eyes as l have be helpless trying to sort this out for some time now.</a:t>
            </a:r>
            <a:endParaRPr lang="en-GB" sz="1400" b="1">
              <a:effectLst/>
              <a:latin typeface="Bradley Hand ITC" panose="03070402050302030203" pitchFamily="66" charset="0"/>
              <a:ea typeface="Calibri" panose="020F0502020204030204" pitchFamily="34" charset="0"/>
              <a:cs typeface="Times New Roman" panose="02020603050405020304" pitchFamily="18" charset="0"/>
            </a:endParaRPr>
          </a:p>
          <a:p>
            <a:pPr marL="0" indent="0">
              <a:spcAft>
                <a:spcPts val="800"/>
              </a:spcAft>
              <a:buNone/>
            </a:pPr>
            <a:r>
              <a:rPr lang="en-GB" sz="1400" b="1">
                <a:effectLst/>
                <a:latin typeface="Bradley Hand ITC" panose="03070402050302030203" pitchFamily="66" charset="0"/>
                <a:ea typeface="Times New Roman" panose="02020603050405020304" pitchFamily="18" charset="0"/>
                <a:cs typeface="Times New Roman" panose="02020603050405020304" pitchFamily="18" charset="0"/>
              </a:rPr>
              <a:t>Thank you so much. </a:t>
            </a:r>
          </a:p>
          <a:p>
            <a:pPr marL="0" indent="0">
              <a:spcAft>
                <a:spcPts val="800"/>
              </a:spcAft>
              <a:buNone/>
            </a:pPr>
            <a:endParaRPr lang="en-GB" sz="140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400">
                <a:effectLst/>
                <a:latin typeface="Comic Sans MS" panose="030F0702030302020204" pitchFamily="66" charset="0"/>
                <a:ea typeface="Calibri" panose="020F0502020204030204" pitchFamily="34" charset="0"/>
                <a:cs typeface="Times New Roman" panose="02020603050405020304" pitchFamily="18" charset="0"/>
              </a:rPr>
              <a:t>Thanks for your help God will continue to bless you with good life, good health, peace of mind and every other thing you wish for.</a:t>
            </a:r>
          </a:p>
          <a:p>
            <a:pPr marL="0" indent="0">
              <a:spcAft>
                <a:spcPts val="800"/>
              </a:spcAft>
              <a:buNone/>
            </a:pPr>
            <a:r>
              <a:rPr lang="en-GB" sz="1400">
                <a:effectLst/>
                <a:latin typeface="Comic Sans MS" panose="030F0702030302020204" pitchFamily="66" charset="0"/>
                <a:ea typeface="Calibri" panose="020F0502020204030204" pitchFamily="34" charset="0"/>
                <a:cs typeface="Times New Roman" panose="02020603050405020304" pitchFamily="18" charset="0"/>
              </a:rPr>
              <a:t> My family prayer for you.</a:t>
            </a:r>
          </a:p>
          <a:p>
            <a:pPr marL="0" indent="0">
              <a:spcAft>
                <a:spcPts val="800"/>
              </a:spcAft>
              <a:buNone/>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a:p>
        </p:txBody>
      </p:sp>
    </p:spTree>
    <p:extLst>
      <p:ext uri="{BB962C8B-B14F-4D97-AF65-F5344CB8AC3E}">
        <p14:creationId xmlns:p14="http://schemas.microsoft.com/office/powerpoint/2010/main" val="3344176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3E25A4-E223-94AA-03A8-4140BD24C308}"/>
              </a:ext>
            </a:extLst>
          </p:cNvPr>
          <p:cNvSpPr>
            <a:spLocks noGrp="1"/>
          </p:cNvSpPr>
          <p:nvPr>
            <p:ph type="title"/>
          </p:nvPr>
        </p:nvSpPr>
        <p:spPr>
          <a:xfrm>
            <a:off x="804672" y="1412489"/>
            <a:ext cx="2871095" cy="2156621"/>
          </a:xfrm>
        </p:spPr>
        <p:txBody>
          <a:bodyPr anchor="t">
            <a:normAutofit/>
          </a:bodyPr>
          <a:lstStyle/>
          <a:p>
            <a:r>
              <a:rPr lang="en-GB" sz="3100" dirty="0">
                <a:solidFill>
                  <a:schemeClr val="accent2"/>
                </a:solidFill>
              </a:rPr>
              <a:t>Commendations</a:t>
            </a:r>
          </a:p>
        </p:txBody>
      </p:sp>
      <p:sp>
        <p:nvSpPr>
          <p:cNvPr id="3" name="Content Placeholder 2">
            <a:extLst>
              <a:ext uri="{FF2B5EF4-FFF2-40B4-BE49-F238E27FC236}">
                <a16:creationId xmlns:a16="http://schemas.microsoft.com/office/drawing/2014/main" id="{2DCC82F4-9A0F-A3F7-FAED-2F9D2B681374}"/>
              </a:ext>
            </a:extLst>
          </p:cNvPr>
          <p:cNvSpPr>
            <a:spLocks noGrp="1"/>
          </p:cNvSpPr>
          <p:nvPr>
            <p:ph sz="half" idx="1"/>
          </p:nvPr>
        </p:nvSpPr>
        <p:spPr>
          <a:xfrm>
            <a:off x="5198993" y="1412489"/>
            <a:ext cx="2926080" cy="4363844"/>
          </a:xfrm>
        </p:spPr>
        <p:txBody>
          <a:bodyPr>
            <a:normAutofit/>
          </a:bodyPr>
          <a:lstStyle/>
          <a:p>
            <a:pPr marL="0" indent="0">
              <a:buNone/>
            </a:pPr>
            <a:endParaRPr lang="en-GB" sz="1300" dirty="0">
              <a:effectLst/>
              <a:highlight>
                <a:srgbClr val="F7F8FA"/>
              </a:highlight>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en-GB" sz="1300" dirty="0">
                <a:effectLst/>
                <a:highlight>
                  <a:srgbClr val="F7F8FA"/>
                </a:highlight>
                <a:latin typeface="Comic Sans MS" panose="030F0702030302020204" pitchFamily="66" charset="0"/>
                <a:ea typeface="Times New Roman" panose="02020603050405020304" pitchFamily="18" charset="0"/>
                <a:cs typeface="Times New Roman" panose="02020603050405020304" pitchFamily="18" charset="0"/>
              </a:rPr>
              <a:t>My son was suspended from school in October 2021 and I had no luck with the school or Lambeth and was at my wits end.. I contacted the service and Anita bey has been there supporting us for 2 very long years and help me with so much … I would never have been able to do the thing regarding my son without her help I’m so very grateful.</a:t>
            </a:r>
          </a:p>
          <a:p>
            <a:endParaRPr lang="en-GB" sz="1300" dirty="0">
              <a:highlight>
                <a:srgbClr val="F7F8FA"/>
              </a:highlight>
              <a:latin typeface="Helvetica"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GB" sz="1300" dirty="0">
                <a:effectLst/>
                <a:latin typeface="Book Antiqua" panose="02040602050305030304" pitchFamily="18" charset="0"/>
                <a:ea typeface="Times New Roman" panose="02020603050405020304" pitchFamily="18" charset="0"/>
                <a:cs typeface="Times New Roman" panose="02020603050405020304" pitchFamily="18" charset="0"/>
              </a:rPr>
              <a:t>Ok Anita I will make sure to check my emails daily and once again thank you do much for the support, I feel like I can now breathe a little. </a:t>
            </a:r>
            <a:endParaRPr lang="en-GB" sz="13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spcAft>
                <a:spcPts val="800"/>
              </a:spcAft>
              <a:buNone/>
            </a:pPr>
            <a:r>
              <a:rPr lang="en-GB" sz="1300" dirty="0">
                <a:effectLst/>
                <a:latin typeface="Book Antiqua" panose="02040602050305030304" pitchFamily="18" charset="0"/>
                <a:ea typeface="Times New Roman" panose="02020603050405020304" pitchFamily="18" charset="0"/>
                <a:cs typeface="Times New Roman" panose="02020603050405020304" pitchFamily="18" charset="0"/>
              </a:rPr>
              <a:t>Many Thanks </a:t>
            </a:r>
            <a:endParaRPr lang="en-GB" sz="13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GB" sz="1300" dirty="0">
              <a:effectLst/>
              <a:highlight>
                <a:srgbClr val="F7F8FA"/>
              </a:highlight>
              <a:latin typeface="Helvetica" panose="020B0604020202020204" pitchFamily="34" charset="0"/>
              <a:ea typeface="Times New Roman" panose="02020603050405020304" pitchFamily="18" charset="0"/>
              <a:cs typeface="Times New Roman" panose="02020603050405020304" pitchFamily="18" charset="0"/>
            </a:endParaRPr>
          </a:p>
          <a:p>
            <a:endParaRPr lang="en-GB" sz="1300" dirty="0">
              <a:effectLst/>
              <a:highlight>
                <a:srgbClr val="F7F8FA"/>
              </a:highlight>
              <a:latin typeface="Helvetica" panose="020B0604020202020204" pitchFamily="34" charset="0"/>
              <a:ea typeface="Times New Roman" panose="02020603050405020304" pitchFamily="18" charset="0"/>
              <a:cs typeface="Times New Roman" panose="02020603050405020304" pitchFamily="18" charset="0"/>
            </a:endParaRPr>
          </a:p>
          <a:p>
            <a:endParaRPr lang="en-GB" sz="1300" dirty="0">
              <a:highlight>
                <a:srgbClr val="F7F8FA"/>
              </a:highlight>
              <a:latin typeface="Helvetica" panose="020B0604020202020204" pitchFamily="34" charset="0"/>
              <a:ea typeface="Calibri" panose="020F0502020204030204" pitchFamily="34" charset="0"/>
              <a:cs typeface="Times New Roman" panose="02020603050405020304" pitchFamily="18" charset="0"/>
            </a:endParaRPr>
          </a:p>
          <a:p>
            <a:endParaRPr lang="en-GB" sz="1300" dirty="0">
              <a:effectLst/>
              <a:highlight>
                <a:srgbClr val="F7F8FA"/>
              </a:highlight>
              <a:latin typeface="Calibri" panose="020F0502020204030204" pitchFamily="34" charset="0"/>
              <a:ea typeface="Calibri" panose="020F0502020204030204" pitchFamily="34" charset="0"/>
              <a:cs typeface="Times New Roman" panose="02020603050405020304" pitchFamily="18" charset="0"/>
            </a:endParaRPr>
          </a:p>
          <a:p>
            <a:endParaRPr lang="en-GB" sz="1300" dirty="0"/>
          </a:p>
        </p:txBody>
      </p:sp>
      <p:sp>
        <p:nvSpPr>
          <p:cNvPr id="4" name="Content Placeholder 3">
            <a:extLst>
              <a:ext uri="{FF2B5EF4-FFF2-40B4-BE49-F238E27FC236}">
                <a16:creationId xmlns:a16="http://schemas.microsoft.com/office/drawing/2014/main" id="{C143A7DA-A62E-29CF-0514-7CF862D9B220}"/>
              </a:ext>
            </a:extLst>
          </p:cNvPr>
          <p:cNvSpPr>
            <a:spLocks noGrp="1"/>
          </p:cNvSpPr>
          <p:nvPr>
            <p:ph sz="half" idx="2"/>
          </p:nvPr>
        </p:nvSpPr>
        <p:spPr>
          <a:xfrm>
            <a:off x="8125073" y="1412489"/>
            <a:ext cx="3252611" cy="4363844"/>
          </a:xfrm>
        </p:spPr>
        <p:txBody>
          <a:bodyPr>
            <a:normAutofit/>
          </a:bodyPr>
          <a:lstStyle/>
          <a:p>
            <a:pPr marL="0" indent="0">
              <a:buNone/>
            </a:pPr>
            <a:endParaRPr lang="en-GB" sz="1000" b="1" dirty="0">
              <a:effectLst/>
              <a:highlight>
                <a:srgbClr val="F7F8FA"/>
              </a:highlight>
              <a:latin typeface="Bradley Hand ITC" panose="03070402050302030203" pitchFamily="66" charset="0"/>
              <a:ea typeface="Times New Roman" panose="02020603050405020304" pitchFamily="18" charset="0"/>
              <a:cs typeface="Times New Roman" panose="02020603050405020304" pitchFamily="18" charset="0"/>
            </a:endParaRPr>
          </a:p>
          <a:p>
            <a:pPr marL="0" indent="0">
              <a:buNone/>
            </a:pPr>
            <a:r>
              <a:rPr lang="en-GB" sz="1000" b="1" dirty="0">
                <a:effectLst/>
                <a:highlight>
                  <a:srgbClr val="F7F8FA"/>
                </a:highlight>
                <a:latin typeface="Bradley Hand ITC" panose="03070402050302030203" pitchFamily="66" charset="0"/>
                <a:ea typeface="Times New Roman" panose="02020603050405020304" pitchFamily="18" charset="0"/>
                <a:cs typeface="Times New Roman" panose="02020603050405020304" pitchFamily="18" charset="0"/>
              </a:rPr>
              <a:t>Chris listened to my concern of - what i believe was of - safeguarding nature. Advised that i suggest a managed move to the school as my son had received a death threat and was scared to enter that school ground. I am very grateful for this most relevant and accurate piece of advice/guidance</a:t>
            </a:r>
            <a:endParaRPr lang="en-GB" sz="1000" b="1" dirty="0">
              <a:effectLst/>
              <a:highlight>
                <a:srgbClr val="F7F8FA"/>
              </a:highlight>
              <a:latin typeface="Bradley Hand ITC" panose="03070402050302030203" pitchFamily="66" charset="0"/>
              <a:ea typeface="Calibri" panose="020F0502020204030204" pitchFamily="34" charset="0"/>
              <a:cs typeface="Times New Roman" panose="02020603050405020304" pitchFamily="18" charset="0"/>
            </a:endParaRPr>
          </a:p>
          <a:p>
            <a:pPr marL="0" indent="0">
              <a:buNone/>
            </a:pPr>
            <a:r>
              <a:rPr lang="en-US" sz="1000" dirty="0">
                <a:effectLst/>
                <a:latin typeface="Comic Sans MS" panose="030F0702030302020204" pitchFamily="66" charset="0"/>
                <a:ea typeface="Calibri" panose="020F0502020204030204" pitchFamily="34" charset="0"/>
              </a:rPr>
              <a:t>Hello Chris, </a:t>
            </a:r>
          </a:p>
          <a:p>
            <a:pPr marL="0" indent="0">
              <a:buNone/>
            </a:pPr>
            <a:r>
              <a:rPr lang="en-US" sz="1000" dirty="0">
                <a:effectLst/>
                <a:latin typeface="Comic Sans MS" panose="030F0702030302020204" pitchFamily="66" charset="0"/>
                <a:ea typeface="Calibri" panose="020F0502020204030204" pitchFamily="34" charset="0"/>
              </a:rPr>
              <a:t>I hope that you are doing </a:t>
            </a:r>
            <a:r>
              <a:rPr lang="en-US" sz="1000" dirty="0" err="1">
                <a:effectLst/>
                <a:latin typeface="Comic Sans MS" panose="030F0702030302020204" pitchFamily="66" charset="0"/>
                <a:ea typeface="Calibri" panose="020F0502020204030204" pitchFamily="34" charset="0"/>
              </a:rPr>
              <a:t>well.You</a:t>
            </a:r>
            <a:r>
              <a:rPr lang="en-US" sz="1000" dirty="0">
                <a:effectLst/>
                <a:latin typeface="Comic Sans MS" panose="030F0702030302020204" pitchFamily="66" charset="0"/>
                <a:ea typeface="Calibri" panose="020F0502020204030204" pitchFamily="34" charset="0"/>
              </a:rPr>
              <a:t> may recall attending Elm Park school last year to support one of our students who had difficulties attending school due to anxiety.   She is now in year 11 and is due to leave </a:t>
            </a:r>
            <a:r>
              <a:rPr lang="en-US" sz="1000" dirty="0" err="1">
                <a:effectLst/>
                <a:latin typeface="Comic Sans MS" panose="030F0702030302020204" pitchFamily="66" charset="0"/>
                <a:ea typeface="Calibri" panose="020F0502020204030204" pitchFamily="34" charset="0"/>
              </a:rPr>
              <a:t>soon.I</a:t>
            </a:r>
            <a:r>
              <a:rPr lang="en-US" sz="1000" dirty="0">
                <a:effectLst/>
                <a:latin typeface="Comic Sans MS" panose="030F0702030302020204" pitchFamily="66" charset="0"/>
                <a:ea typeface="Calibri" panose="020F0502020204030204" pitchFamily="34" charset="0"/>
              </a:rPr>
              <a:t> am writing to say thank you for supporting this family your team really did make a difference with both increasing engagement with the parents and the school implementing a reduced timetable.</a:t>
            </a:r>
            <a:endParaRPr lang="en-GB" sz="1000" dirty="0">
              <a:effectLst/>
              <a:latin typeface="Comic Sans MS" panose="030F0702030302020204" pitchFamily="66" charset="0"/>
              <a:ea typeface="Calibri" panose="020F0502020204030204" pitchFamily="34" charset="0"/>
            </a:endParaRPr>
          </a:p>
          <a:p>
            <a:pPr marL="0" indent="0">
              <a:spcAft>
                <a:spcPts val="600"/>
              </a:spcAft>
              <a:buNone/>
            </a:pPr>
            <a:r>
              <a:rPr lang="en-US" sz="1000" dirty="0">
                <a:effectLst/>
                <a:latin typeface="Comic Sans MS" panose="030F0702030302020204" pitchFamily="66" charset="0"/>
                <a:ea typeface="MS Mincho" panose="02020609040205080304" pitchFamily="49" charset="-128"/>
                <a:cs typeface="Times New Roman" panose="02020603050405020304" pitchFamily="18" charset="0"/>
              </a:rPr>
              <a:t>On a routine visit to the school yesterday I reviewed the attendance of all children. I was really pleased to see that this student has really improved so I have used it as a case study for collaborative working.</a:t>
            </a:r>
            <a:endParaRPr lang="en-GB" sz="1000" dirty="0">
              <a:effectLst/>
              <a:latin typeface="Comic Sans MS" panose="030F0702030302020204" pitchFamily="66" charset="0"/>
              <a:ea typeface="MS Mincho" panose="02020609040205080304" pitchFamily="49" charset="-128"/>
              <a:cs typeface="Times New Roman" panose="02020603050405020304" pitchFamily="18" charset="0"/>
            </a:endParaRPr>
          </a:p>
          <a:p>
            <a:endParaRPr lang="en-GB" sz="1000" dirty="0"/>
          </a:p>
        </p:txBody>
      </p:sp>
    </p:spTree>
    <p:extLst>
      <p:ext uri="{BB962C8B-B14F-4D97-AF65-F5344CB8AC3E}">
        <p14:creationId xmlns:p14="http://schemas.microsoft.com/office/powerpoint/2010/main" val="243601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0623597-7577-B910-AE3E-1F4B936E69EF}"/>
              </a:ext>
            </a:extLst>
          </p:cNvPr>
          <p:cNvSpPr>
            <a:spLocks noGrp="1"/>
          </p:cNvSpPr>
          <p:nvPr>
            <p:ph type="title"/>
          </p:nvPr>
        </p:nvSpPr>
        <p:spPr>
          <a:xfrm>
            <a:off x="838200" y="401221"/>
            <a:ext cx="10515600" cy="1348065"/>
          </a:xfrm>
        </p:spPr>
        <p:txBody>
          <a:bodyPr>
            <a:normAutofit/>
          </a:bodyPr>
          <a:lstStyle/>
          <a:p>
            <a:r>
              <a:rPr lang="en-GB" sz="4200" dirty="0">
                <a:solidFill>
                  <a:srgbClr val="FFFFFF"/>
                </a:solidFill>
                <a:highlight>
                  <a:srgbClr val="000000"/>
                </a:highlight>
              </a:rPr>
              <a:t>What would you tell others about this service?</a:t>
            </a:r>
          </a:p>
        </p:txBody>
      </p:sp>
      <p:sp>
        <p:nvSpPr>
          <p:cNvPr id="3" name="Content Placeholder 2">
            <a:extLst>
              <a:ext uri="{FF2B5EF4-FFF2-40B4-BE49-F238E27FC236}">
                <a16:creationId xmlns:a16="http://schemas.microsoft.com/office/drawing/2014/main" id="{52869575-7834-49F1-EAF8-1111B1FAE79E}"/>
              </a:ext>
            </a:extLst>
          </p:cNvPr>
          <p:cNvSpPr>
            <a:spLocks noGrp="1"/>
          </p:cNvSpPr>
          <p:nvPr>
            <p:ph idx="1"/>
          </p:nvPr>
        </p:nvSpPr>
        <p:spPr>
          <a:xfrm>
            <a:off x="838200" y="2586789"/>
            <a:ext cx="10515600" cy="3590174"/>
          </a:xfrm>
        </p:spPr>
        <p:txBody>
          <a:bodyPr>
            <a:normAutofit fontScale="92500" lnSpcReduction="20000"/>
          </a:bodyPr>
          <a:lstStyle/>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‘They will give advice regarding what you will need’</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‘I felt Anita gave me all the information I needed with the reassurance of her knowledge, experience and genuine impartiality’.</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latin typeface="National2"/>
                <a:ea typeface="Times New Roman" panose="02020603050405020304" pitchFamily="18" charset="0"/>
                <a:cs typeface="Times New Roman" panose="02020603050405020304" pitchFamily="18" charset="0"/>
              </a:rPr>
              <a:t>‘I would 100% tell others about the service I think they do a fantastic job and help my son so much’</a:t>
            </a: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‘A good source of information and support throughout appeals process’</a:t>
            </a: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‘Super helpful and wonderful to liaise with’</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latin typeface="National2"/>
                <a:ea typeface="Times New Roman" panose="02020603050405020304" pitchFamily="18" charset="0"/>
                <a:cs typeface="Times New Roman" panose="02020603050405020304" pitchFamily="18" charset="0"/>
              </a:rPr>
              <a:t>‘Contact the service when you have questions and need support. It does make a massive difference as the team does this daily and are the experts. It is not always easy navigating this journey as a parent and their support has been invaluable and I don't know where we would be without all the advice they have provided’.</a:t>
            </a: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‘This is an invaluable service for parents. IASS staff are friendly and supportive as well as being highly experienced and </a:t>
            </a:r>
            <a:r>
              <a:rPr lang="en-GB" sz="1900" kern="0" dirty="0" err="1">
                <a:effectLst/>
                <a:highlight>
                  <a:srgbClr val="F7F8FA"/>
                </a:highlight>
                <a:latin typeface="National2"/>
                <a:ea typeface="Times New Roman" panose="02020603050405020304" pitchFamily="18" charset="0"/>
                <a:cs typeface="Times New Roman" panose="02020603050405020304" pitchFamily="18" charset="0"/>
              </a:rPr>
              <a:t>knowledgable</a:t>
            </a:r>
            <a:r>
              <a:rPr lang="en-GB" sz="1900" kern="0" dirty="0">
                <a:effectLst/>
                <a:highlight>
                  <a:srgbClr val="F7F8FA"/>
                </a:highlight>
                <a:latin typeface="National2"/>
                <a:ea typeface="Times New Roman" panose="02020603050405020304" pitchFamily="18" charset="0"/>
                <a:cs typeface="Times New Roman" panose="02020603050405020304" pitchFamily="18" charset="0"/>
              </a:rPr>
              <a:t>. Would highly recommend’.</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‘Very helpful’</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endParaRPr lang="en-GB" sz="15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410954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465BAC-EFCB-CC26-6A83-2FAEDD194F3B}"/>
              </a:ext>
            </a:extLst>
          </p:cNvPr>
          <p:cNvSpPr>
            <a:spLocks noGrp="1"/>
          </p:cNvSpPr>
          <p:nvPr>
            <p:ph type="title"/>
          </p:nvPr>
        </p:nvSpPr>
        <p:spPr>
          <a:xfrm>
            <a:off x="838200" y="401221"/>
            <a:ext cx="10515600" cy="1348065"/>
          </a:xfrm>
        </p:spPr>
        <p:txBody>
          <a:bodyPr>
            <a:normAutofit/>
          </a:bodyPr>
          <a:lstStyle/>
          <a:p>
            <a:r>
              <a:rPr kumimoji="0" lang="en-GB" sz="4200" b="0" i="0" u="none" strike="noStrike" kern="1200" cap="none" spc="0" normalizeH="0" baseline="0" noProof="0" dirty="0">
                <a:ln>
                  <a:noFill/>
                </a:ln>
                <a:solidFill>
                  <a:srgbClr val="FFFFFF"/>
                </a:solidFill>
                <a:effectLst/>
                <a:highlight>
                  <a:srgbClr val="000000"/>
                </a:highlight>
                <a:uLnTx/>
                <a:uFillTx/>
                <a:latin typeface="Aptos Display" panose="02110004020202020204"/>
                <a:ea typeface="+mj-ea"/>
                <a:cs typeface="+mj-cs"/>
              </a:rPr>
              <a:t>What would you tell others about this service?</a:t>
            </a:r>
            <a:endParaRPr lang="en-GB" sz="4200" dirty="0">
              <a:solidFill>
                <a:srgbClr val="FFFFFF"/>
              </a:solidFill>
              <a:highlight>
                <a:srgbClr val="000000"/>
              </a:highlight>
            </a:endParaRPr>
          </a:p>
        </p:txBody>
      </p:sp>
      <p:sp>
        <p:nvSpPr>
          <p:cNvPr id="3" name="Content Placeholder 2">
            <a:extLst>
              <a:ext uri="{FF2B5EF4-FFF2-40B4-BE49-F238E27FC236}">
                <a16:creationId xmlns:a16="http://schemas.microsoft.com/office/drawing/2014/main" id="{BA9FCA82-A037-1635-9C56-9D50D058585D}"/>
              </a:ext>
            </a:extLst>
          </p:cNvPr>
          <p:cNvSpPr>
            <a:spLocks noGrp="1"/>
          </p:cNvSpPr>
          <p:nvPr>
            <p:ph idx="1"/>
          </p:nvPr>
        </p:nvSpPr>
        <p:spPr>
          <a:xfrm>
            <a:off x="838200" y="2586789"/>
            <a:ext cx="10515600" cy="3590174"/>
          </a:xfrm>
        </p:spPr>
        <p:txBody>
          <a:bodyPr>
            <a:normAutofit fontScale="92500" lnSpcReduction="20000"/>
          </a:bodyPr>
          <a:lstStyle/>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a:t>
            </a:r>
            <a:r>
              <a:rPr lang="en-GB" sz="1900" kern="0" dirty="0">
                <a:effectLst/>
                <a:highlight>
                  <a:srgbClr val="F7F8FA"/>
                </a:highlight>
                <a:latin typeface="National2"/>
                <a:ea typeface="Times New Roman" panose="02020603050405020304" pitchFamily="18" charset="0"/>
                <a:cs typeface="Times New Roman" panose="02020603050405020304" pitchFamily="18" charset="0"/>
              </a:rPr>
              <a:t>Having not been able to get the attention of the school SEN organisation, once IAS, was involved and meeting was organised. I felt supported and able to ask for what my child needed and to be listened to, this wasn't happening for me before IAS were involved. But might need more support in the future’.</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latin typeface="National2"/>
                <a:ea typeface="Times New Roman" panose="02020603050405020304" pitchFamily="18" charset="0"/>
                <a:cs typeface="Times New Roman" panose="02020603050405020304" pitchFamily="18" charset="0"/>
              </a:rPr>
              <a:t>‘Ms Anita Bey has been very supportive and helpful throughout the ongoing issues that we are experiencing at </a:t>
            </a:r>
            <a:r>
              <a:rPr lang="en-GB" sz="1900" kern="0" dirty="0">
                <a:latin typeface="National2"/>
                <a:ea typeface="Times New Roman" panose="02020603050405020304" pitchFamily="18" charset="0"/>
                <a:cs typeface="Times New Roman" panose="02020603050405020304" pitchFamily="18" charset="0"/>
              </a:rPr>
              <a:t>XXX XXXX sc</a:t>
            </a:r>
            <a:r>
              <a:rPr lang="en-GB" sz="1900" kern="0" dirty="0">
                <a:effectLst/>
                <a:latin typeface="National2"/>
                <a:ea typeface="Times New Roman" panose="02020603050405020304" pitchFamily="18" charset="0"/>
                <a:cs typeface="Times New Roman" panose="02020603050405020304" pitchFamily="18" charset="0"/>
              </a:rPr>
              <a:t>hool’.</a:t>
            </a:r>
          </a:p>
          <a:p>
            <a:r>
              <a:rPr lang="en-GB" sz="1900" kern="0" dirty="0">
                <a:effectLst/>
                <a:latin typeface="National2"/>
                <a:ea typeface="Times New Roman" panose="02020603050405020304" pitchFamily="18" charset="0"/>
                <a:cs typeface="Times New Roman" panose="02020603050405020304" pitchFamily="18" charset="0"/>
              </a:rPr>
              <a:t>‘They are the best and always on your side to support’</a:t>
            </a: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‘I would encourage and signpost others experiencing similar issues to seek information, advice and guidance support from the IAS service; especially, in understanding the law and knowing their rights’.</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‘Not sure, but I would encourage them to approach the service’</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‘Always ask for advice if unsure’</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latin typeface="National2"/>
                <a:ea typeface="Times New Roman" panose="02020603050405020304" pitchFamily="18" charset="0"/>
                <a:cs typeface="Times New Roman" panose="02020603050405020304" pitchFamily="18" charset="0"/>
              </a:rPr>
              <a:t>‘Get in touch, do not suffer in silence’</a:t>
            </a:r>
          </a:p>
          <a:p>
            <a:r>
              <a:rPr lang="en-GB" sz="1900" kern="0" dirty="0">
                <a:effectLst/>
                <a:latin typeface="National2"/>
                <a:ea typeface="Times New Roman" panose="02020603050405020304" pitchFamily="18" charset="0"/>
                <a:cs typeface="Times New Roman" panose="02020603050405020304" pitchFamily="18" charset="0"/>
              </a:rPr>
              <a:t>‘Highly recommended. Only wish it were an even bigger service and did not all rest on the shoulders of two individuals’.</a:t>
            </a: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152361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FE9415-7348-A4D1-7E43-48463B704AF9}"/>
              </a:ext>
            </a:extLst>
          </p:cNvPr>
          <p:cNvSpPr>
            <a:spLocks noGrp="1"/>
          </p:cNvSpPr>
          <p:nvPr>
            <p:ph type="title"/>
          </p:nvPr>
        </p:nvSpPr>
        <p:spPr>
          <a:xfrm>
            <a:off x="838200" y="401221"/>
            <a:ext cx="10515600" cy="1348065"/>
          </a:xfrm>
        </p:spPr>
        <p:txBody>
          <a:bodyPr>
            <a:normAutofit/>
          </a:bodyPr>
          <a:lstStyle/>
          <a:p>
            <a:r>
              <a:rPr kumimoji="0" lang="en-GB" sz="4200" b="0" i="0" u="none" strike="noStrike" kern="1200" cap="none" spc="0" normalizeH="0" baseline="0" noProof="0" dirty="0">
                <a:ln>
                  <a:noFill/>
                </a:ln>
                <a:solidFill>
                  <a:srgbClr val="FFFFFF"/>
                </a:solidFill>
                <a:effectLst/>
                <a:highlight>
                  <a:srgbClr val="000000"/>
                </a:highlight>
                <a:uLnTx/>
                <a:uFillTx/>
                <a:latin typeface="Aptos Display" panose="02110004020202020204"/>
                <a:ea typeface="+mj-ea"/>
                <a:cs typeface="+mj-cs"/>
              </a:rPr>
              <a:t>What would you tell others about this service?</a:t>
            </a:r>
            <a:endParaRPr lang="en-GB" sz="4200" dirty="0">
              <a:solidFill>
                <a:srgbClr val="FFFFFF"/>
              </a:solidFill>
              <a:highlight>
                <a:srgbClr val="000000"/>
              </a:highlight>
            </a:endParaRPr>
          </a:p>
        </p:txBody>
      </p:sp>
      <p:sp>
        <p:nvSpPr>
          <p:cNvPr id="3" name="Content Placeholder 2">
            <a:extLst>
              <a:ext uri="{FF2B5EF4-FFF2-40B4-BE49-F238E27FC236}">
                <a16:creationId xmlns:a16="http://schemas.microsoft.com/office/drawing/2014/main" id="{0239FC1E-96B7-3B9D-2BDF-0BE8FEC4B795}"/>
              </a:ext>
            </a:extLst>
          </p:cNvPr>
          <p:cNvSpPr>
            <a:spLocks noGrp="1"/>
          </p:cNvSpPr>
          <p:nvPr>
            <p:ph idx="1"/>
          </p:nvPr>
        </p:nvSpPr>
        <p:spPr>
          <a:xfrm>
            <a:off x="838200" y="2586789"/>
            <a:ext cx="10515600" cy="3590174"/>
          </a:xfrm>
        </p:spPr>
        <p:txBody>
          <a:bodyPr>
            <a:normAutofit fontScale="92500" lnSpcReduction="20000"/>
          </a:bodyPr>
          <a:lstStyle/>
          <a:p>
            <a:r>
              <a:rPr lang="en-GB" sz="1600" kern="0" dirty="0">
                <a:effectLst/>
                <a:latin typeface="National2"/>
                <a:ea typeface="Times New Roman" panose="02020603050405020304" pitchFamily="18" charset="0"/>
                <a:cs typeface="Times New Roman" panose="02020603050405020304" pitchFamily="18" charset="0"/>
              </a:rPr>
              <a:t>‘</a:t>
            </a:r>
            <a:r>
              <a:rPr lang="en-GB" sz="1900" kern="0" dirty="0">
                <a:effectLst/>
                <a:latin typeface="National2"/>
                <a:ea typeface="Times New Roman" panose="02020603050405020304" pitchFamily="18" charset="0"/>
                <a:cs typeface="Times New Roman" panose="02020603050405020304" pitchFamily="18" charset="0"/>
              </a:rPr>
              <a:t>It is very helpful’</a:t>
            </a:r>
          </a:p>
          <a:p>
            <a:r>
              <a:rPr lang="en-GB" sz="1900" kern="0" dirty="0">
                <a:effectLst/>
                <a:latin typeface="National2"/>
                <a:ea typeface="Times New Roman" panose="02020603050405020304" pitchFamily="18" charset="0"/>
                <a:cs typeface="Times New Roman" panose="02020603050405020304" pitchFamily="18" charset="0"/>
              </a:rPr>
              <a:t>‘An invaluable source of advice through the very challenging EHCP process’</a:t>
            </a:r>
          </a:p>
          <a:p>
            <a:r>
              <a:rPr lang="en-GB" sz="1900" kern="0" dirty="0">
                <a:effectLst/>
                <a:latin typeface="National2"/>
                <a:ea typeface="Times New Roman" panose="02020603050405020304" pitchFamily="18" charset="0"/>
                <a:cs typeface="Times New Roman" panose="02020603050405020304" pitchFamily="18" charset="0"/>
              </a:rPr>
              <a:t>‘Contact LIA for advise’</a:t>
            </a:r>
          </a:p>
          <a:p>
            <a:r>
              <a:rPr lang="en-GB" sz="1900" kern="0" dirty="0">
                <a:effectLst/>
                <a:latin typeface="National2"/>
                <a:ea typeface="Times New Roman" panose="02020603050405020304" pitchFamily="18" charset="0"/>
                <a:cs typeface="Times New Roman" panose="02020603050405020304" pitchFamily="18" charset="0"/>
              </a:rPr>
              <a:t>‘To contact the service for guidance’</a:t>
            </a:r>
          </a:p>
          <a:p>
            <a:r>
              <a:rPr lang="en-GB" sz="1900" kern="0" dirty="0">
                <a:effectLst/>
                <a:latin typeface="National2"/>
                <a:ea typeface="Times New Roman" panose="02020603050405020304" pitchFamily="18" charset="0"/>
                <a:cs typeface="Times New Roman" panose="02020603050405020304" pitchFamily="18" charset="0"/>
              </a:rPr>
              <a:t>‘They are amazing! Great help and advice given throughout this process. Support also was given during mediation with the Local Authority. I am most definitely impressed with the knowledge they have to help fight for the right support for my child’.</a:t>
            </a: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‘The staff has great knowledge, are supportive and have been able to meet me for advice online and supported in meetings. Without this service, as a parent, I would have been lost as I don't know laws and regulations as this team does! They have been brilliant!’</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latin typeface="National2"/>
                <a:ea typeface="Times New Roman" panose="02020603050405020304" pitchFamily="18" charset="0"/>
                <a:cs typeface="Times New Roman" panose="02020603050405020304" pitchFamily="18" charset="0"/>
              </a:rPr>
              <a:t>‘seek them out because they really helpful’</a:t>
            </a: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900" kern="0" dirty="0">
                <a:effectLst/>
                <a:highlight>
                  <a:srgbClr val="F7F8FA"/>
                </a:highlight>
                <a:latin typeface="National2"/>
                <a:ea typeface="Times New Roman" panose="02020603050405020304" pitchFamily="18" charset="0"/>
                <a:cs typeface="Times New Roman" panose="02020603050405020304" pitchFamily="18" charset="0"/>
              </a:rPr>
              <a:t>‘Critical service supporting parents trying to make sense of a system that is set up to work against the parents and their children in need’</a:t>
            </a:r>
            <a:endParaRPr lang="en-GB" sz="19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2338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EC891A9-A357-87FA-1F1E-DD2E331A441C}"/>
              </a:ext>
            </a:extLst>
          </p:cNvPr>
          <p:cNvSpPr>
            <a:spLocks noGrp="1"/>
          </p:cNvSpPr>
          <p:nvPr>
            <p:ph type="title"/>
          </p:nvPr>
        </p:nvSpPr>
        <p:spPr>
          <a:xfrm>
            <a:off x="838200" y="401221"/>
            <a:ext cx="10515600" cy="1348065"/>
          </a:xfrm>
        </p:spPr>
        <p:txBody>
          <a:bodyPr>
            <a:normAutofit/>
          </a:bodyPr>
          <a:lstStyle/>
          <a:p>
            <a:r>
              <a:rPr kumimoji="0" lang="en-GB" sz="4200" b="0" i="0" u="none" strike="noStrike" kern="1200" cap="none" spc="0" normalizeH="0" baseline="0" noProof="0" dirty="0">
                <a:ln>
                  <a:noFill/>
                </a:ln>
                <a:solidFill>
                  <a:srgbClr val="FFFFFF"/>
                </a:solidFill>
                <a:effectLst/>
                <a:highlight>
                  <a:srgbClr val="000000"/>
                </a:highlight>
                <a:uLnTx/>
                <a:uFillTx/>
                <a:latin typeface="Aptos Display" panose="02110004020202020204"/>
                <a:ea typeface="+mj-ea"/>
                <a:cs typeface="+mj-cs"/>
              </a:rPr>
              <a:t>What would you tell others about this service?</a:t>
            </a:r>
            <a:endParaRPr lang="en-GB" sz="4200" dirty="0">
              <a:solidFill>
                <a:srgbClr val="FFFFFF"/>
              </a:solidFill>
              <a:highlight>
                <a:srgbClr val="000000"/>
              </a:highlight>
            </a:endParaRPr>
          </a:p>
        </p:txBody>
      </p:sp>
      <p:sp>
        <p:nvSpPr>
          <p:cNvPr id="3" name="Content Placeholder 2">
            <a:extLst>
              <a:ext uri="{FF2B5EF4-FFF2-40B4-BE49-F238E27FC236}">
                <a16:creationId xmlns:a16="http://schemas.microsoft.com/office/drawing/2014/main" id="{73C32540-51D4-DE63-8112-8D1E904515F9}"/>
              </a:ext>
            </a:extLst>
          </p:cNvPr>
          <p:cNvSpPr>
            <a:spLocks noGrp="1"/>
          </p:cNvSpPr>
          <p:nvPr>
            <p:ph idx="1"/>
          </p:nvPr>
        </p:nvSpPr>
        <p:spPr>
          <a:xfrm>
            <a:off x="838200" y="2586789"/>
            <a:ext cx="10515600" cy="3590174"/>
          </a:xfrm>
        </p:spPr>
        <p:txBody>
          <a:bodyPr>
            <a:normAutofit lnSpcReduction="10000"/>
          </a:bodyPr>
          <a:lstStyle/>
          <a:p>
            <a:r>
              <a:rPr lang="en-GB" sz="1700" kern="0" dirty="0">
                <a:effectLst/>
                <a:highlight>
                  <a:srgbClr val="F7F8FA"/>
                </a:highlight>
                <a:latin typeface="National2"/>
                <a:ea typeface="Times New Roman" panose="02020603050405020304" pitchFamily="18" charset="0"/>
                <a:cs typeface="Times New Roman" panose="02020603050405020304" pitchFamily="18" charset="0"/>
              </a:rPr>
              <a:t>‘</a:t>
            </a:r>
            <a:r>
              <a:rPr lang="en-GB" sz="1800" kern="0" dirty="0">
                <a:effectLst/>
                <a:highlight>
                  <a:srgbClr val="F7F8FA"/>
                </a:highlight>
                <a:latin typeface="National2"/>
                <a:ea typeface="Times New Roman" panose="02020603050405020304" pitchFamily="18" charset="0"/>
                <a:cs typeface="Times New Roman" panose="02020603050405020304" pitchFamily="18" charset="0"/>
              </a:rPr>
              <a:t>Amazingly understanding and helpful’</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‘The Lambeth IASS service is great. I was given really helpful advice and support to help me decide the best course of action for my child with SEN needs. They were able to explain the EHCP process and guide me through it. Chris White, in particular, was very helpful and informative, he went above and beyond to clarify any queries that I had’.</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‘Great service very helpful and easy to get in touch with. A great help to us with advise and support’</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‘I would tell other Guardians to contact this Service for help’.</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‘It was very helpful’</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‘Very helpful and recommend’</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‘Access the advice as it really helps to know what questions to ask the school’</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r>
              <a:rPr lang="en-GB" sz="1800" kern="0" dirty="0">
                <a:effectLst/>
                <a:highlight>
                  <a:srgbClr val="F7F8FA"/>
                </a:highlight>
                <a:latin typeface="National2"/>
                <a:ea typeface="Times New Roman" panose="02020603050405020304" pitchFamily="18" charset="0"/>
                <a:cs typeface="Times New Roman" panose="02020603050405020304" pitchFamily="18" charset="0"/>
              </a:rPr>
              <a:t>‘Their experience and expertise is invaluable - use them!’</a:t>
            </a:r>
            <a:endParaRPr lang="en-GB" sz="1800" kern="100" dirty="0">
              <a:effectLst/>
              <a:highlight>
                <a:srgbClr val="F7F8FA"/>
              </a:highlight>
              <a:latin typeface="Aptos" panose="020B0004020202020204" pitchFamily="34" charset="0"/>
              <a:ea typeface="Aptos" panose="020B0004020202020204" pitchFamily="34" charset="0"/>
              <a:cs typeface="Times New Roman" panose="02020603050405020304" pitchFamily="18" charset="0"/>
            </a:endParaRPr>
          </a:p>
          <a:p>
            <a:endParaRPr lang="en-GB" sz="1700" dirty="0"/>
          </a:p>
        </p:txBody>
      </p:sp>
    </p:spTree>
    <p:extLst>
      <p:ext uri="{BB962C8B-B14F-4D97-AF65-F5344CB8AC3E}">
        <p14:creationId xmlns:p14="http://schemas.microsoft.com/office/powerpoint/2010/main" val="184244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0597E-33D6-0B93-5EBC-1BD306BEAF1B}"/>
              </a:ext>
            </a:extLst>
          </p:cNvPr>
          <p:cNvSpPr>
            <a:spLocks noGrp="1"/>
          </p:cNvSpPr>
          <p:nvPr>
            <p:ph type="title"/>
          </p:nvPr>
        </p:nvSpPr>
        <p:spPr>
          <a:solidFill>
            <a:schemeClr val="accent2"/>
          </a:solidFill>
        </p:spPr>
        <p:txBody>
          <a:bodyPr/>
          <a:lstStyle/>
          <a:p>
            <a:pPr algn="ctr"/>
            <a:r>
              <a:rPr lang="en-GB" dirty="0"/>
              <a:t>Looking Forward 2024-25</a:t>
            </a:r>
          </a:p>
        </p:txBody>
      </p:sp>
      <p:sp>
        <p:nvSpPr>
          <p:cNvPr id="5" name="Text Placeholder 4">
            <a:extLst>
              <a:ext uri="{FF2B5EF4-FFF2-40B4-BE49-F238E27FC236}">
                <a16:creationId xmlns:a16="http://schemas.microsoft.com/office/drawing/2014/main" id="{C15A1212-B69A-F2C5-DDF2-EB090D774A86}"/>
              </a:ext>
            </a:extLst>
          </p:cNvPr>
          <p:cNvSpPr>
            <a:spLocks noGrp="1"/>
          </p:cNvSpPr>
          <p:nvPr>
            <p:ph type="body" idx="1"/>
          </p:nvPr>
        </p:nvSpPr>
        <p:spPr/>
        <p:txBody>
          <a:bodyPr/>
          <a:lstStyle/>
          <a:p>
            <a:r>
              <a:rPr lang="en-GB" dirty="0"/>
              <a:t>Service Advisory Group</a:t>
            </a:r>
          </a:p>
        </p:txBody>
      </p:sp>
      <p:sp>
        <p:nvSpPr>
          <p:cNvPr id="6" name="Content Placeholder 5">
            <a:extLst>
              <a:ext uri="{FF2B5EF4-FFF2-40B4-BE49-F238E27FC236}">
                <a16:creationId xmlns:a16="http://schemas.microsoft.com/office/drawing/2014/main" id="{91B5F2E7-037B-F4EA-E836-29A790F35F5F}"/>
              </a:ext>
            </a:extLst>
          </p:cNvPr>
          <p:cNvSpPr>
            <a:spLocks noGrp="1"/>
          </p:cNvSpPr>
          <p:nvPr>
            <p:ph sz="half" idx="2"/>
          </p:nvPr>
        </p:nvSpPr>
        <p:spPr/>
        <p:txBody>
          <a:bodyPr/>
          <a:lstStyle/>
          <a:p>
            <a:endParaRPr lang="en-GB" dirty="0"/>
          </a:p>
          <a:p>
            <a:r>
              <a:rPr lang="en-GB" dirty="0"/>
              <a:t>Parent/Carers</a:t>
            </a:r>
          </a:p>
          <a:p>
            <a:r>
              <a:rPr lang="en-GB" dirty="0"/>
              <a:t>SEND Stakeholders</a:t>
            </a:r>
          </a:p>
          <a:p>
            <a:r>
              <a:rPr lang="en-GB" dirty="0"/>
              <a:t>Consultation</a:t>
            </a:r>
          </a:p>
          <a:p>
            <a:r>
              <a:rPr lang="en-GB" dirty="0"/>
              <a:t>Service development</a:t>
            </a:r>
          </a:p>
        </p:txBody>
      </p:sp>
      <p:sp>
        <p:nvSpPr>
          <p:cNvPr id="7" name="Text Placeholder 6">
            <a:extLst>
              <a:ext uri="{FF2B5EF4-FFF2-40B4-BE49-F238E27FC236}">
                <a16:creationId xmlns:a16="http://schemas.microsoft.com/office/drawing/2014/main" id="{51317586-45A1-06FF-3EB8-D2F1E51796B6}"/>
              </a:ext>
            </a:extLst>
          </p:cNvPr>
          <p:cNvSpPr>
            <a:spLocks noGrp="1"/>
          </p:cNvSpPr>
          <p:nvPr>
            <p:ph type="body" sz="quarter" idx="3"/>
          </p:nvPr>
        </p:nvSpPr>
        <p:spPr/>
        <p:txBody>
          <a:bodyPr/>
          <a:lstStyle/>
          <a:p>
            <a:r>
              <a:rPr lang="en-GB" dirty="0"/>
              <a:t>Youth Offer Development</a:t>
            </a:r>
          </a:p>
        </p:txBody>
      </p:sp>
      <p:sp>
        <p:nvSpPr>
          <p:cNvPr id="8" name="Content Placeholder 7">
            <a:extLst>
              <a:ext uri="{FF2B5EF4-FFF2-40B4-BE49-F238E27FC236}">
                <a16:creationId xmlns:a16="http://schemas.microsoft.com/office/drawing/2014/main" id="{692C1985-292F-0EC0-2B1F-C77F9E0A9107}"/>
              </a:ext>
            </a:extLst>
          </p:cNvPr>
          <p:cNvSpPr>
            <a:spLocks noGrp="1"/>
          </p:cNvSpPr>
          <p:nvPr>
            <p:ph sz="quarter" idx="4"/>
          </p:nvPr>
        </p:nvSpPr>
        <p:spPr/>
        <p:txBody>
          <a:bodyPr/>
          <a:lstStyle/>
          <a:p>
            <a:endParaRPr lang="en-GB" dirty="0"/>
          </a:p>
          <a:p>
            <a:r>
              <a:rPr lang="en-GB" dirty="0"/>
              <a:t>Pathways into LIASS</a:t>
            </a:r>
          </a:p>
          <a:p>
            <a:r>
              <a:rPr lang="en-GB" dirty="0"/>
              <a:t>Building connections</a:t>
            </a:r>
          </a:p>
          <a:p>
            <a:r>
              <a:rPr lang="en-GB" dirty="0"/>
              <a:t>Developing information resources</a:t>
            </a:r>
          </a:p>
        </p:txBody>
      </p:sp>
    </p:spTree>
    <p:extLst>
      <p:ext uri="{BB962C8B-B14F-4D97-AF65-F5344CB8AC3E}">
        <p14:creationId xmlns:p14="http://schemas.microsoft.com/office/powerpoint/2010/main" val="329721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F3BF1-B6C4-7441-6D32-68F48B8E1084}"/>
              </a:ext>
            </a:extLst>
          </p:cNvPr>
          <p:cNvSpPr>
            <a:spLocks noGrp="1"/>
          </p:cNvSpPr>
          <p:nvPr>
            <p:ph type="title"/>
          </p:nvPr>
        </p:nvSpPr>
        <p:spPr>
          <a:xfrm>
            <a:off x="686834" y="591344"/>
            <a:ext cx="3200400" cy="5585619"/>
          </a:xfrm>
        </p:spPr>
        <p:txBody>
          <a:bodyPr>
            <a:normAutofit/>
          </a:bodyPr>
          <a:lstStyle/>
          <a:p>
            <a:r>
              <a:rPr lang="en-GB" dirty="0">
                <a:latin typeface="Times New Roman" panose="02020603050405020304" pitchFamily="18" charset="0"/>
                <a:cs typeface="Times New Roman" panose="02020603050405020304" pitchFamily="18" charset="0"/>
              </a:rPr>
              <a:t>Service Overview</a:t>
            </a: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r>
              <a:rPr lang="en-GB" sz="1800" kern="0" dirty="0">
                <a:solidFill>
                  <a:schemeClr val="accent1"/>
                </a:solidFill>
                <a:effectLst/>
                <a:latin typeface="Comic Sans MS" panose="030F0702030302020204" pitchFamily="66" charset="0"/>
                <a:ea typeface="Times New Roman" panose="02020603050405020304" pitchFamily="18" charset="0"/>
                <a:cs typeface="Times New Roman" panose="02020603050405020304" pitchFamily="18" charset="0"/>
              </a:rPr>
              <a:t>Really useful and responsive service.</a:t>
            </a:r>
            <a:br>
              <a:rPr lang="en-GB" sz="1800" kern="0" dirty="0">
                <a:solidFill>
                  <a:schemeClr val="accent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200" kern="0" dirty="0">
                <a:effectLst/>
                <a:latin typeface="Helvetica" panose="020B0604020202020204" pitchFamily="34" charset="0"/>
                <a:ea typeface="Times New Roman" panose="02020603050405020304" pitchFamily="18" charset="0"/>
                <a:cs typeface="Helvetica" panose="020B0604020202020204" pitchFamily="34" charset="0"/>
              </a:rPr>
              <a:t>Customer service respondent (2) </a:t>
            </a:r>
            <a:endParaRPr lang="en-GB" sz="1200" dirty="0">
              <a:latin typeface="Helvetica" panose="020B0604020202020204" pitchFamily="34" charset="0"/>
              <a:cs typeface="Helvetica" panose="020B0604020202020204" pitchFamily="34" charset="0"/>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F6F386-32A5-7DAD-4687-EF89163538FC}"/>
              </a:ext>
            </a:extLst>
          </p:cNvPr>
          <p:cNvSpPr>
            <a:spLocks noGrp="1"/>
          </p:cNvSpPr>
          <p:nvPr>
            <p:ph idx="1"/>
          </p:nvPr>
        </p:nvSpPr>
        <p:spPr>
          <a:xfrm>
            <a:off x="4447308" y="591344"/>
            <a:ext cx="6906491" cy="5585619"/>
          </a:xfrm>
        </p:spPr>
        <p:txBody>
          <a:bodyPr anchor="ctr">
            <a:normAutofit/>
          </a:bodyPr>
          <a:lstStyle/>
          <a:p>
            <a:pPr marL="0" indent="0">
              <a:buNone/>
            </a:pPr>
            <a:r>
              <a:rPr lang="en-GB" sz="2600" dirty="0">
                <a:latin typeface="Times New Roman" panose="02020603050405020304" pitchFamily="18" charset="0"/>
                <a:cs typeface="Times New Roman" panose="02020603050405020304" pitchFamily="18" charset="0"/>
              </a:rPr>
              <a:t>The Lambeth Information, Advice and Support Service (LIASS) fulfils Lambeth’s statutory duty to provide information, advice and support to families of children and young people with special educational needs pursuant to s.32 Children and Families Act 2014.</a:t>
            </a:r>
          </a:p>
          <a:p>
            <a:pPr marL="0" indent="0">
              <a:buNone/>
            </a:pPr>
            <a:r>
              <a:rPr lang="en-GB" sz="2600" dirty="0">
                <a:latin typeface="Times New Roman" panose="02020603050405020304" pitchFamily="18" charset="0"/>
                <a:cs typeface="Times New Roman" panose="02020603050405020304" pitchFamily="18" charset="0"/>
              </a:rPr>
              <a:t>The service is free, confidential, impartial and delivered at ‘arm’s length’ from the Local Authority in accordance with national standards as laid out by the DfE</a:t>
            </a:r>
            <a:r>
              <a:rPr lang="en-GB" sz="2600" dirty="0"/>
              <a:t>.</a:t>
            </a:r>
          </a:p>
          <a:p>
            <a:pPr marL="0" indent="0">
              <a:buNone/>
            </a:pPr>
            <a:r>
              <a:rPr lang="en-GB" sz="2600" dirty="0">
                <a:latin typeface="Times New Roman" panose="02020603050405020304" pitchFamily="18" charset="0"/>
                <a:cs typeface="Times New Roman" panose="02020603050405020304" pitchFamily="18" charset="0"/>
              </a:rPr>
              <a:t>LIASS is staffed by 2 officers and is one of the smallest services in the country. Nationally services range from 1-13 staff members with the average service employing 4 </a:t>
            </a:r>
            <a:r>
              <a:rPr lang="en-GB" sz="2600" dirty="0" err="1">
                <a:latin typeface="Times New Roman" panose="02020603050405020304" pitchFamily="18" charset="0"/>
                <a:cs typeface="Times New Roman" panose="02020603050405020304" pitchFamily="18" charset="0"/>
              </a:rPr>
              <a:t>fte</a:t>
            </a:r>
            <a:r>
              <a:rPr lang="en-GB" sz="2600" dirty="0">
                <a:latin typeface="Times New Roman" panose="02020603050405020304" pitchFamily="18" charset="0"/>
                <a:cs typeface="Times New Roman" panose="02020603050405020304" pitchFamily="18" charset="0"/>
              </a:rPr>
              <a:t>.</a:t>
            </a:r>
          </a:p>
          <a:p>
            <a:pPr marL="0" indent="0">
              <a:buNone/>
            </a:pPr>
            <a:endParaRPr lang="en-GB" sz="2600" dirty="0"/>
          </a:p>
          <a:p>
            <a:endParaRPr lang="en-GB" sz="2600" dirty="0"/>
          </a:p>
        </p:txBody>
      </p:sp>
    </p:spTree>
    <p:extLst>
      <p:ext uri="{BB962C8B-B14F-4D97-AF65-F5344CB8AC3E}">
        <p14:creationId xmlns:p14="http://schemas.microsoft.com/office/powerpoint/2010/main" val="178670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B29285EB-1C70-4E87-A858-9AD7B740D0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5" name="Oval 44">
              <a:extLst>
                <a:ext uri="{FF2B5EF4-FFF2-40B4-BE49-F238E27FC236}">
                  <a16:creationId xmlns:a16="http://schemas.microsoft.com/office/drawing/2014/main" id="{7405F63C-95D2-441D-8D12-3B9D3E657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4E05B25-A225-48BC-9D30-B6E9A3BDD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CD8C8B-864E-4304-BB66-DC2C39EE0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E70DF21-F729-46CA-BD0E-080BDF7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1474331-12B5-4FE7-914A-043114692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103B076-ED14-4BD7-9A04-D12D1E429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a:extLst>
              <a:ext uri="{FF2B5EF4-FFF2-40B4-BE49-F238E27FC236}">
                <a16:creationId xmlns:a16="http://schemas.microsoft.com/office/drawing/2014/main" id="{749405CD-1B23-06A7-D9AE-6B8002F99969}"/>
              </a:ext>
            </a:extLst>
          </p:cNvPr>
          <p:cNvSpPr>
            <a:spLocks noGrp="1"/>
          </p:cNvSpPr>
          <p:nvPr>
            <p:ph type="title"/>
          </p:nvPr>
        </p:nvSpPr>
        <p:spPr>
          <a:xfrm>
            <a:off x="630936" y="630935"/>
            <a:ext cx="5660922" cy="3050025"/>
          </a:xfrm>
          <a:noFill/>
        </p:spPr>
        <p:txBody>
          <a:bodyPr vert="horz" lIns="91440" tIns="45720" rIns="91440" bIns="45720" rtlCol="0" anchor="b">
            <a:normAutofit/>
          </a:bodyPr>
          <a:lstStyle/>
          <a:p>
            <a:r>
              <a:rPr lang="en-US" sz="2600" kern="1200">
                <a:solidFill>
                  <a:schemeClr val="bg1"/>
                </a:solidFill>
                <a:effectLst/>
                <a:latin typeface="+mj-lt"/>
                <a:ea typeface="+mj-ea"/>
                <a:cs typeface="+mj-cs"/>
              </a:rPr>
              <a:t>The service has commissioned the design of new ‘Lambeth centric’ illustrations for all our promotional materials and the service website. The illustrations mark many of the significant landmarks in the borough endearing the images to this local authority. </a:t>
            </a:r>
            <a:endParaRPr lang="en-US" sz="2600" kern="1200">
              <a:solidFill>
                <a:schemeClr val="bg1"/>
              </a:solidFill>
              <a:latin typeface="+mj-lt"/>
              <a:ea typeface="+mj-ea"/>
              <a:cs typeface="+mj-cs"/>
            </a:endParaRPr>
          </a:p>
        </p:txBody>
      </p:sp>
      <p:sp>
        <p:nvSpPr>
          <p:cNvPr id="52" name="Rectangle 51">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5" name="Straight Connector 54">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5" name="Content Placeholder 14" descr="A cartoon of a family&#10;&#10;Description automatically generated">
            <a:extLst>
              <a:ext uri="{FF2B5EF4-FFF2-40B4-BE49-F238E27FC236}">
                <a16:creationId xmlns:a16="http://schemas.microsoft.com/office/drawing/2014/main" id="{26EF7A05-207B-B0D0-7869-660737F0B576}"/>
              </a:ext>
            </a:extLst>
          </p:cNvPr>
          <p:cNvPicPr>
            <a:picLocks noChangeAspect="1"/>
          </p:cNvPicPr>
          <p:nvPr/>
        </p:nvPicPr>
        <p:blipFill>
          <a:blip r:embed="rId2">
            <a:extLst>
              <a:ext uri="{28A0092B-C50C-407E-A947-70E740481C1C}">
                <a14:useLocalDpi xmlns:a14="http://schemas.microsoft.com/office/drawing/2010/main" val="0"/>
              </a:ext>
            </a:extLst>
          </a:blip>
          <a:srcRect r="7530"/>
          <a:stretch/>
        </p:blipFill>
        <p:spPr>
          <a:xfrm>
            <a:off x="6828679" y="972049"/>
            <a:ext cx="4649023" cy="2513791"/>
          </a:xfrm>
          <a:prstGeom prst="rect">
            <a:avLst/>
          </a:prstGeom>
        </p:spPr>
      </p:pic>
      <p:grpSp>
        <p:nvGrpSpPr>
          <p:cNvPr id="60" name="Group 59">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61" name="Straight Connector 60">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9" name="Straight Connector 68">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 name="Content Placeholder 2" descr="A person and person standing in front of a building&#10;&#10;Description automatically generated">
            <a:extLst>
              <a:ext uri="{FF2B5EF4-FFF2-40B4-BE49-F238E27FC236}">
                <a16:creationId xmlns:a16="http://schemas.microsoft.com/office/drawing/2014/main" id="{2612A960-81AB-93CF-F95D-F801295AF0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84779" y="3680959"/>
            <a:ext cx="4999461" cy="2546105"/>
          </a:xfrm>
          <a:noFill/>
        </p:spPr>
      </p:pic>
      <p:pic>
        <p:nvPicPr>
          <p:cNvPr id="13" name="Content Placeholder 12" descr="A group of people standing in front of a building&#10;&#10;Description automatically generated">
            <a:extLst>
              <a:ext uri="{FF2B5EF4-FFF2-40B4-BE49-F238E27FC236}">
                <a16:creationId xmlns:a16="http://schemas.microsoft.com/office/drawing/2014/main" id="{36CC1123-06E6-DAAC-2A16-26CF38C51FD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r="7530"/>
          <a:stretch/>
        </p:blipFill>
        <p:spPr>
          <a:xfrm>
            <a:off x="6828679" y="3638658"/>
            <a:ext cx="4649023" cy="2513791"/>
          </a:xfrm>
          <a:prstGeom prst="rect">
            <a:avLst/>
          </a:prstGeom>
        </p:spPr>
      </p:pic>
    </p:spTree>
    <p:extLst>
      <p:ext uri="{BB962C8B-B14F-4D97-AF65-F5344CB8AC3E}">
        <p14:creationId xmlns:p14="http://schemas.microsoft.com/office/powerpoint/2010/main" val="272286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29285EB-1C70-4E87-A858-9AD7B740D0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8" name="Oval 37">
              <a:extLst>
                <a:ext uri="{FF2B5EF4-FFF2-40B4-BE49-F238E27FC236}">
                  <a16:creationId xmlns:a16="http://schemas.microsoft.com/office/drawing/2014/main" id="{7405F63C-95D2-441D-8D12-3B9D3E657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4E05B25-A225-48BC-9D30-B6E9A3BDD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0CD8C8B-864E-4304-BB66-DC2C39EE0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E70DF21-F729-46CA-BD0E-080BDF7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11474331-12B5-4FE7-914A-043114692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103B076-ED14-4BD7-9A04-D12D1E429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4FE4D65-52DC-B862-2DCA-2EE8ADF688C6}"/>
              </a:ext>
            </a:extLst>
          </p:cNvPr>
          <p:cNvSpPr>
            <a:spLocks noGrp="1"/>
          </p:cNvSpPr>
          <p:nvPr>
            <p:ph type="title"/>
          </p:nvPr>
        </p:nvSpPr>
        <p:spPr>
          <a:xfrm>
            <a:off x="630936" y="630935"/>
            <a:ext cx="5660922" cy="3050025"/>
          </a:xfrm>
          <a:noFill/>
        </p:spPr>
        <p:txBody>
          <a:bodyPr vert="horz" lIns="91440" tIns="45720" rIns="91440" bIns="45720" rtlCol="0" anchor="b">
            <a:normAutofit/>
          </a:bodyPr>
          <a:lstStyle/>
          <a:p>
            <a:r>
              <a:rPr lang="en-US" sz="3400" kern="1200" dirty="0">
                <a:solidFill>
                  <a:schemeClr val="bg1"/>
                </a:solidFill>
                <a:latin typeface="+mj-lt"/>
                <a:ea typeface="+mj-ea"/>
                <a:cs typeface="+mj-cs"/>
              </a:rPr>
              <a:t>Images include:</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Town hall</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Brixton Academy</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Black Cultural Archive</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Skate Park</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Brixton Windmill</a:t>
            </a:r>
          </a:p>
        </p:txBody>
      </p:sp>
      <p:sp>
        <p:nvSpPr>
          <p:cNvPr id="45" name="Rectangle 44">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8" name="Straight Connector 47">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Content Placeholder 6" descr="A person and person standing in front of a building&#10;&#10;Description automatically generated">
            <a:extLst>
              <a:ext uri="{FF2B5EF4-FFF2-40B4-BE49-F238E27FC236}">
                <a16:creationId xmlns:a16="http://schemas.microsoft.com/office/drawing/2014/main" id="{159CB428-ED5A-4E06-BCBD-849A155DA7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355" r="1175"/>
          <a:stretch/>
        </p:blipFill>
        <p:spPr>
          <a:xfrm>
            <a:off x="6828679" y="972049"/>
            <a:ext cx="4649023" cy="2513791"/>
          </a:xfrm>
          <a:prstGeom prst="rect">
            <a:avLst/>
          </a:prstGeom>
        </p:spPr>
      </p:pic>
      <p:grpSp>
        <p:nvGrpSpPr>
          <p:cNvPr id="53" name="Group 52">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54" name="Straight Connector 53">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2" name="Straight Connector 61">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Content Placeholder 29">
            <a:extLst>
              <a:ext uri="{FF2B5EF4-FFF2-40B4-BE49-F238E27FC236}">
                <a16:creationId xmlns:a16="http://schemas.microsoft.com/office/drawing/2014/main" id="{EE8E539D-90F9-A912-56C9-F22D74815D88}"/>
              </a:ext>
            </a:extLst>
          </p:cNvPr>
          <p:cNvSpPr>
            <a:spLocks noGrp="1"/>
          </p:cNvSpPr>
          <p:nvPr>
            <p:ph sz="half" idx="1"/>
          </p:nvPr>
        </p:nvSpPr>
        <p:spPr>
          <a:xfrm>
            <a:off x="630936" y="3952890"/>
            <a:ext cx="5660926" cy="2305002"/>
          </a:xfrm>
          <a:noFill/>
        </p:spPr>
        <p:txBody>
          <a:bodyPr vert="horz" lIns="91440" tIns="45720" rIns="91440" bIns="45720" rtlCol="0" anchor="t">
            <a:normAutofit/>
          </a:bodyPr>
          <a:lstStyle/>
          <a:p>
            <a:endParaRPr lang="en-US" sz="1800" dirty="0">
              <a:solidFill>
                <a:schemeClr val="bg1"/>
              </a:solidFill>
            </a:endParaRPr>
          </a:p>
          <a:p>
            <a:r>
              <a:rPr lang="en-US" sz="1800" dirty="0">
                <a:solidFill>
                  <a:schemeClr val="accent1"/>
                </a:solidFill>
                <a:latin typeface="Comic Sans MS" panose="030F0702030302020204" pitchFamily="66" charset="0"/>
              </a:rPr>
              <a:t>‘The team are very helpful and supportive’.</a:t>
            </a:r>
          </a:p>
          <a:p>
            <a:r>
              <a:rPr lang="en-US" sz="1200" dirty="0">
                <a:solidFill>
                  <a:schemeClr val="bg1"/>
                </a:solidFill>
                <a:latin typeface="Helvetica" panose="020B0604020202020204" pitchFamily="34" charset="0"/>
                <a:cs typeface="Helvetica" panose="020B0604020202020204" pitchFamily="34" charset="0"/>
              </a:rPr>
              <a:t>Customer survey respondent (17)</a:t>
            </a:r>
          </a:p>
        </p:txBody>
      </p:sp>
      <p:pic>
        <p:nvPicPr>
          <p:cNvPr id="5" name="Content Placeholder 4" descr="A cartoon of a person in a park&#10;&#10;Description automatically generated">
            <a:extLst>
              <a:ext uri="{FF2B5EF4-FFF2-40B4-BE49-F238E27FC236}">
                <a16:creationId xmlns:a16="http://schemas.microsoft.com/office/drawing/2014/main" id="{68DB7D53-2998-B87B-1AE5-878493811519}"/>
              </a:ext>
            </a:extLst>
          </p:cNvPr>
          <p:cNvPicPr>
            <a:picLocks noChangeAspect="1"/>
          </p:cNvPicPr>
          <p:nvPr/>
        </p:nvPicPr>
        <p:blipFill>
          <a:blip r:embed="rId3">
            <a:extLst>
              <a:ext uri="{28A0092B-C50C-407E-A947-70E740481C1C}">
                <a14:useLocalDpi xmlns:a14="http://schemas.microsoft.com/office/drawing/2010/main" val="0"/>
              </a:ext>
            </a:extLst>
          </a:blip>
          <a:srcRect l="17344" r="24862" b="-2"/>
          <a:stretch/>
        </p:blipFill>
        <p:spPr bwMode="auto">
          <a:xfrm>
            <a:off x="6828679" y="3638658"/>
            <a:ext cx="4649023" cy="2513791"/>
          </a:xfrm>
          <a:prstGeom prst="rect">
            <a:avLst/>
          </a:prstGeom>
          <a:noFill/>
        </p:spPr>
      </p:pic>
    </p:spTree>
    <p:extLst>
      <p:ext uri="{BB962C8B-B14F-4D97-AF65-F5344CB8AC3E}">
        <p14:creationId xmlns:p14="http://schemas.microsoft.com/office/powerpoint/2010/main" val="406147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Receiver">
            <a:extLst>
              <a:ext uri="{FF2B5EF4-FFF2-40B4-BE49-F238E27FC236}">
                <a16:creationId xmlns:a16="http://schemas.microsoft.com/office/drawing/2014/main" id="{FCA5DA3B-92B7-42D7-1391-83E1334C0D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38" name="Freeform: Shape 2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5" name="Title 4">
            <a:extLst>
              <a:ext uri="{FF2B5EF4-FFF2-40B4-BE49-F238E27FC236}">
                <a16:creationId xmlns:a16="http://schemas.microsoft.com/office/drawing/2014/main" id="{A87D6865-A01C-D5EC-D8ED-F2D05DDA2BFD}"/>
              </a:ext>
            </a:extLst>
          </p:cNvPr>
          <p:cNvSpPr>
            <a:spLocks noGrp="1"/>
          </p:cNvSpPr>
          <p:nvPr>
            <p:ph type="title"/>
          </p:nvPr>
        </p:nvSpPr>
        <p:spPr>
          <a:xfrm>
            <a:off x="5759354" y="457201"/>
            <a:ext cx="5337270" cy="1835911"/>
          </a:xfrm>
        </p:spPr>
        <p:txBody>
          <a:bodyPr anchor="b">
            <a:normAutofit/>
          </a:bodyPr>
          <a:lstStyle/>
          <a:p>
            <a:r>
              <a:rPr lang="en-GB" sz="5400" dirty="0">
                <a:solidFill>
                  <a:srgbClr val="FFFFFF"/>
                </a:solidFill>
              </a:rPr>
              <a:t>Telephone Call back service</a:t>
            </a:r>
          </a:p>
        </p:txBody>
      </p:sp>
      <p:sp>
        <p:nvSpPr>
          <p:cNvPr id="3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F4D27A4-9426-A7F0-C22D-B77AA4344750}"/>
              </a:ext>
            </a:extLst>
          </p:cNvPr>
          <p:cNvSpPr>
            <a:spLocks noGrp="1"/>
          </p:cNvSpPr>
          <p:nvPr>
            <p:ph idx="1"/>
          </p:nvPr>
        </p:nvSpPr>
        <p:spPr>
          <a:xfrm>
            <a:off x="5759354" y="2798064"/>
            <a:ext cx="5461095" cy="3417611"/>
          </a:xfrm>
        </p:spPr>
        <p:txBody>
          <a:bodyPr anchor="t">
            <a:normAutofit/>
          </a:bodyPr>
          <a:lstStyle/>
          <a:p>
            <a:r>
              <a:rPr lang="en-GB" sz="2200" dirty="0">
                <a:effectLst/>
                <a:latin typeface="Calibri" panose="020F0502020204030204" pitchFamily="34" charset="0"/>
                <a:ea typeface="Calibri" panose="020F0502020204030204" pitchFamily="34" charset="0"/>
                <a:cs typeface="Times New Roman" panose="02020603050405020304" pitchFamily="18" charset="0"/>
              </a:rPr>
              <a:t>The service has formally moved to a voicemail call back service for those contacting Lambeth IASS via telephone. The call back voicemail invites callers to leave a short message containing their contact phone number; officers will endeavour to return calls within 48 hours. This is done to manage the expectation that calls will be answered immediately as capacity does not always allow for this.</a:t>
            </a:r>
          </a:p>
          <a:p>
            <a:endParaRPr lang="en-GB" sz="2200" dirty="0">
              <a:solidFill>
                <a:srgbClr val="FFFFFF"/>
              </a:solidFill>
            </a:endParaRPr>
          </a:p>
        </p:txBody>
      </p:sp>
    </p:spTree>
    <p:extLst>
      <p:ext uri="{BB962C8B-B14F-4D97-AF65-F5344CB8AC3E}">
        <p14:creationId xmlns:p14="http://schemas.microsoft.com/office/powerpoint/2010/main" val="264199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86C07-8397-BE03-9C9B-8451C9FCC36A}"/>
              </a:ext>
            </a:extLst>
          </p:cNvPr>
          <p:cNvSpPr>
            <a:spLocks noGrp="1"/>
          </p:cNvSpPr>
          <p:nvPr>
            <p:ph type="title"/>
          </p:nvPr>
        </p:nvSpPr>
        <p:spPr>
          <a:xfrm>
            <a:off x="838200" y="365125"/>
            <a:ext cx="5558489" cy="1325563"/>
          </a:xfrm>
        </p:spPr>
        <p:txBody>
          <a:bodyPr>
            <a:normAutofit/>
          </a:bodyPr>
          <a:lstStyle/>
          <a:p>
            <a:r>
              <a:rPr lang="en-GB" dirty="0"/>
              <a:t>Governance</a:t>
            </a:r>
            <a:br>
              <a:rPr lang="en-GB" dirty="0"/>
            </a:br>
            <a:r>
              <a:rPr lang="en-GB" sz="2000" dirty="0">
                <a:solidFill>
                  <a:schemeClr val="accent1"/>
                </a:solidFill>
                <a:latin typeface="Comic Sans MS" panose="030F0702030302020204" pitchFamily="66" charset="0"/>
              </a:rPr>
              <a:t>‘very informative’</a:t>
            </a:r>
            <a:br>
              <a:rPr lang="en-GB" sz="2000" dirty="0">
                <a:solidFill>
                  <a:schemeClr val="accent1"/>
                </a:solidFill>
                <a:latin typeface="Comic Sans MS" panose="030F0702030302020204" pitchFamily="66" charset="0"/>
              </a:rPr>
            </a:br>
            <a:r>
              <a:rPr lang="en-GB" sz="1200" dirty="0">
                <a:latin typeface="Helvetica" panose="020B0604020202020204" pitchFamily="34" charset="0"/>
                <a:cs typeface="Helvetica" panose="020B0604020202020204" pitchFamily="34" charset="0"/>
              </a:rPr>
              <a:t>customer survey respondent (19)</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EE2EEE0-D84D-B259-EE5C-01CA5BD5D7DF}"/>
              </a:ext>
            </a:extLst>
          </p:cNvPr>
          <p:cNvSpPr>
            <a:spLocks noGrp="1"/>
          </p:cNvSpPr>
          <p:nvPr>
            <p:ph idx="1"/>
          </p:nvPr>
        </p:nvSpPr>
        <p:spPr>
          <a:xfrm>
            <a:off x="838200" y="1825625"/>
            <a:ext cx="5558489" cy="4351338"/>
          </a:xfrm>
        </p:spPr>
        <p:txBody>
          <a:bodyPr>
            <a:normAutofit/>
          </a:bodyPr>
          <a:lstStyle/>
          <a:p>
            <a:endParaRPr lang="en-GB" dirty="0"/>
          </a:p>
          <a:p>
            <a:pPr>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service has again been moved to a new line management arrangement. LIASS is now line managed by Brenda Mcinerney Acting Director of Practice, Performance &amp; Partnerships, in Children’s Social Care. This has provided for regular supervision and support for the service.</a:t>
            </a:r>
          </a:p>
          <a:p>
            <a:endParaRPr lang="en-GB"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84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84289F-515E-37CA-3DEE-BA084A102139}"/>
              </a:ext>
            </a:extLst>
          </p:cNvPr>
          <p:cNvSpPr>
            <a:spLocks noGrp="1"/>
          </p:cNvSpPr>
          <p:nvPr>
            <p:ph type="title"/>
          </p:nvPr>
        </p:nvSpPr>
        <p:spPr>
          <a:xfrm>
            <a:off x="838200" y="365125"/>
            <a:ext cx="10515600" cy="1325563"/>
          </a:xfrm>
          <a:solidFill>
            <a:schemeClr val="accent2"/>
          </a:solidFill>
        </p:spPr>
        <p:txBody>
          <a:bodyPr>
            <a:normAutofit/>
          </a:bodyPr>
          <a:lstStyle/>
          <a:p>
            <a:r>
              <a:rPr lang="en-GB" dirty="0"/>
              <a:t>Collaborations in 2023-24</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90536A66-FB01-9378-86CA-D0C083F4AD31}"/>
              </a:ext>
            </a:extLst>
          </p:cNvPr>
          <p:cNvSpPr>
            <a:spLocks noGrp="1"/>
          </p:cNvSpPr>
          <p:nvPr>
            <p:ph idx="1"/>
          </p:nvPr>
        </p:nvSpPr>
        <p:spPr>
          <a:xfrm>
            <a:off x="838200" y="1825625"/>
            <a:ext cx="10515600" cy="4351338"/>
          </a:xfrm>
        </p:spPr>
        <p:txBody>
          <a:bodyPr>
            <a:normAutofit/>
          </a:bodyPr>
          <a:lstStyle/>
          <a:p>
            <a:r>
              <a:rPr lang="en-GB" sz="2000">
                <a:effectLst/>
                <a:latin typeface="Calibri" panose="020F0502020204030204" pitchFamily="34" charset="0"/>
                <a:ea typeface="Calibri" panose="020F0502020204030204" pitchFamily="34" charset="0"/>
                <a:cs typeface="Times New Roman" panose="02020603050405020304" pitchFamily="18" charset="0"/>
              </a:rPr>
              <a:t>LIASS partnered with Refugee Workers from the </a:t>
            </a:r>
            <a:r>
              <a:rPr lang="en-GB" sz="2000" b="1">
                <a:effectLst/>
                <a:latin typeface="Calibri" panose="020F0502020204030204" pitchFamily="34" charset="0"/>
                <a:ea typeface="Calibri" panose="020F0502020204030204" pitchFamily="34" charset="0"/>
                <a:cs typeface="Times New Roman" panose="02020603050405020304" pitchFamily="18" charset="0"/>
              </a:rPr>
              <a:t>Single Homeless Project</a:t>
            </a:r>
            <a:r>
              <a:rPr lang="en-GB" sz="2000">
                <a:effectLst/>
                <a:latin typeface="Calibri" panose="020F0502020204030204" pitchFamily="34" charset="0"/>
                <a:ea typeface="Calibri" panose="020F0502020204030204" pitchFamily="34" charset="0"/>
                <a:cs typeface="Times New Roman" panose="02020603050405020304" pitchFamily="18" charset="0"/>
              </a:rPr>
              <a:t> to support residents new to the country in securing SEND support for Post 16 education options. LIASS coached staff in the processes concerned with SEND students over the age of 16, allowing for an extension of the service reach into the area of refugee agency.</a:t>
            </a:r>
          </a:p>
          <a:p>
            <a:r>
              <a:rPr lang="en-GB" sz="2000">
                <a:effectLst/>
                <a:latin typeface="Calibri" panose="020F0502020204030204" pitchFamily="34" charset="0"/>
                <a:ea typeface="Calibri" panose="020F0502020204030204" pitchFamily="34" charset="0"/>
                <a:cs typeface="Times New Roman" panose="02020603050405020304" pitchFamily="18" charset="0"/>
              </a:rPr>
              <a:t>In April we accepted an invitation to address parents of the very popular </a:t>
            </a:r>
            <a:r>
              <a:rPr lang="en-GB" sz="2000" b="1">
                <a:effectLst/>
                <a:latin typeface="Calibri" panose="020F0502020204030204" pitchFamily="34" charset="0"/>
                <a:ea typeface="Calibri" panose="020F0502020204030204" pitchFamily="34" charset="0"/>
                <a:cs typeface="Times New Roman" panose="02020603050405020304" pitchFamily="18" charset="0"/>
              </a:rPr>
              <a:t>Lambeth ADHD Support Group</a:t>
            </a:r>
            <a:r>
              <a:rPr lang="en-GB" sz="2000">
                <a:effectLst/>
                <a:latin typeface="Calibri" panose="020F0502020204030204" pitchFamily="34" charset="0"/>
                <a:ea typeface="Calibri" panose="020F0502020204030204" pitchFamily="34" charset="0"/>
                <a:cs typeface="Times New Roman" panose="02020603050405020304" pitchFamily="18" charset="0"/>
              </a:rPr>
              <a:t>. LIASS delivered an evening session for families through a presentation followed by an extensive Question and Answer. As ever, this group provided for lively discussion and sharing of information which has always characterised our previous visits to the group.</a:t>
            </a:r>
          </a:p>
          <a:p>
            <a:r>
              <a:rPr lang="en-GB" sz="2000">
                <a:effectLst/>
                <a:latin typeface="Calibri" panose="020F0502020204030204" pitchFamily="34" charset="0"/>
                <a:ea typeface="Calibri" panose="020F0502020204030204" pitchFamily="34" charset="0"/>
                <a:cs typeface="Times New Roman" panose="02020603050405020304" pitchFamily="18" charset="0"/>
              </a:rPr>
              <a:t>In July LIASS co-produced an in-person workshop for families on Transitioning from Primary to Secondary. This was co-production event done in partnership with the local chapter of ‘</a:t>
            </a:r>
            <a:r>
              <a:rPr lang="en-GB" sz="2000" b="1">
                <a:effectLst/>
                <a:latin typeface="Calibri" panose="020F0502020204030204" pitchFamily="34" charset="0"/>
                <a:ea typeface="Calibri" panose="020F0502020204030204" pitchFamily="34" charset="0"/>
                <a:cs typeface="Times New Roman" panose="02020603050405020304" pitchFamily="18" charset="0"/>
              </a:rPr>
              <a:t>Contact</a:t>
            </a:r>
            <a:r>
              <a:rPr lang="en-GB" sz="2000">
                <a:effectLst/>
                <a:latin typeface="Calibri" panose="020F0502020204030204" pitchFamily="34" charset="0"/>
                <a:ea typeface="Calibri" panose="020F0502020204030204" pitchFamily="34" charset="0"/>
                <a:cs typeface="Times New Roman" panose="02020603050405020304" pitchFamily="18" charset="0"/>
              </a:rPr>
              <a:t>’, who continue to provide excellent support and advice around benefits and welfare for Lambeth families. Our continued association with Sharon and Rosemary also allowed for us to partner on CWD Levels of Need consultation papers.</a:t>
            </a:r>
          </a:p>
          <a:p>
            <a:endParaRPr lang="en-GB" sz="2000"/>
          </a:p>
        </p:txBody>
      </p:sp>
    </p:spTree>
    <p:extLst>
      <p:ext uri="{BB962C8B-B14F-4D97-AF65-F5344CB8AC3E}">
        <p14:creationId xmlns:p14="http://schemas.microsoft.com/office/powerpoint/2010/main" val="373214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6AD295-4907-B6F1-F9DE-2FC6B15829ED}"/>
              </a:ext>
            </a:extLst>
          </p:cNvPr>
          <p:cNvSpPr>
            <a:spLocks noGrp="1"/>
          </p:cNvSpPr>
          <p:nvPr>
            <p:ph type="title"/>
          </p:nvPr>
        </p:nvSpPr>
        <p:spPr>
          <a:xfrm>
            <a:off x="838200" y="365125"/>
            <a:ext cx="10515600" cy="1325563"/>
          </a:xfrm>
          <a:solidFill>
            <a:schemeClr val="accent2"/>
          </a:solidFill>
        </p:spPr>
        <p:txBody>
          <a:bodyPr>
            <a:normAutofit/>
          </a:bodyPr>
          <a:lstStyle/>
          <a:p>
            <a:r>
              <a:rPr lang="en-GB" dirty="0"/>
              <a:t>Collaborations 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A5F39D-0D0E-49F6-0AB0-9B3A6622BF50}"/>
              </a:ext>
            </a:extLst>
          </p:cNvPr>
          <p:cNvSpPr>
            <a:spLocks noGrp="1"/>
          </p:cNvSpPr>
          <p:nvPr>
            <p:ph idx="1"/>
          </p:nvPr>
        </p:nvSpPr>
        <p:spPr>
          <a:xfrm>
            <a:off x="838200" y="1825625"/>
            <a:ext cx="10515600" cy="4351338"/>
          </a:xfrm>
        </p:spPr>
        <p:txBody>
          <a:bodyPr>
            <a:normAutofit/>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October, LIASS were invited to address the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Lambeth SENDCo Network</a:t>
            </a:r>
            <a:r>
              <a:rPr lang="en-GB" sz="2400" dirty="0">
                <a:effectLst/>
                <a:latin typeface="Calibri" panose="020F0502020204030204" pitchFamily="34" charset="0"/>
                <a:ea typeface="Calibri" panose="020F0502020204030204" pitchFamily="34" charset="0"/>
                <a:cs typeface="Times New Roman" panose="02020603050405020304" pitchFamily="18" charset="0"/>
              </a:rPr>
              <a:t> held at Elm Court School in Tulse Hill. Officers delivered a presentation on the work of the service and fielded questions from Lambeth SENDCO’s for Primary and Secondary schools regarding the application of SEND processes and individual queries concerning the support of parents of children and young people with SEND. </a:t>
            </a:r>
          </a:p>
          <a:p>
            <a:r>
              <a:rPr lang="en-GB" sz="2400" dirty="0">
                <a:latin typeface="Calibri" panose="020F0502020204030204" pitchFamily="34" charset="0"/>
                <a:ea typeface="Calibri" panose="020F0502020204030204" pitchFamily="34" charset="0"/>
                <a:cs typeface="Times New Roman" panose="02020603050405020304" pitchFamily="18" charset="0"/>
              </a:rPr>
              <a:t>LIASS</a:t>
            </a:r>
            <a:r>
              <a:rPr lang="en-GB" sz="2400" dirty="0">
                <a:effectLst/>
                <a:latin typeface="Calibri" panose="020F0502020204030204" pitchFamily="34" charset="0"/>
                <a:ea typeface="Calibri" panose="020F0502020204030204" pitchFamily="34" charset="0"/>
                <a:cs typeface="Times New Roman" panose="02020603050405020304" pitchFamily="18" charset="0"/>
              </a:rPr>
              <a:t> joined a host of SEND stakeholders at the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Transition to Adult Services </a:t>
            </a:r>
            <a:r>
              <a:rPr lang="en-GB" sz="2400" dirty="0">
                <a:effectLst/>
                <a:latin typeface="Calibri" panose="020F0502020204030204" pitchFamily="34" charset="0"/>
                <a:ea typeface="Calibri" panose="020F0502020204030204" pitchFamily="34" charset="0"/>
                <a:cs typeface="Times New Roman" panose="02020603050405020304" pitchFamily="18" charset="0"/>
              </a:rPr>
              <a:t>event organised by health services and hosted at Heron Academy. The event was attended by young people and their parents many of whom visited our stall for information and advice on a variety of issues. We valued the opportunity to see many of our clients who have patronised the service over the years.</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290214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1458</TotalTime>
  <Words>2772</Words>
  <Application>Microsoft Office PowerPoint</Application>
  <PresentationFormat>Widescreen</PresentationFormat>
  <Paragraphs>165</Paragraphs>
  <Slides>28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Aptos</vt:lpstr>
      <vt:lpstr>Aptos Display</vt:lpstr>
      <vt:lpstr>Arial</vt:lpstr>
      <vt:lpstr>Book Antiqua</vt:lpstr>
      <vt:lpstr>Bradley Hand ITC</vt:lpstr>
      <vt:lpstr>Calibri</vt:lpstr>
      <vt:lpstr>Calibri Light</vt:lpstr>
      <vt:lpstr>Comic Sans MS</vt:lpstr>
      <vt:lpstr>Helvetica</vt:lpstr>
      <vt:lpstr>National2</vt:lpstr>
      <vt:lpstr>Times New Roman</vt:lpstr>
      <vt:lpstr>Office Theme</vt:lpstr>
      <vt:lpstr>1_Office Theme</vt:lpstr>
      <vt:lpstr>The Lambeth Information, Advice, and Support Service Annual Report 2023-24</vt:lpstr>
      <vt:lpstr>Content</vt:lpstr>
      <vt:lpstr>Service Overview   Really useful and responsive service. Customer service respondent (2) </vt:lpstr>
      <vt:lpstr>The service has commissioned the design of new ‘Lambeth centric’ illustrations for all our promotional materials and the service website. The illustrations mark many of the significant landmarks in the borough endearing the images to this local authority. </vt:lpstr>
      <vt:lpstr>Images include: Town hall Brixton Academy Black Cultural Archive Skate Park Brixton Windmill</vt:lpstr>
      <vt:lpstr>Telephone Call back service</vt:lpstr>
      <vt:lpstr>Governance ‘very informative’ customer survey respondent (19)</vt:lpstr>
      <vt:lpstr>Collaborations in 2023-24</vt:lpstr>
      <vt:lpstr>Collaborations cont.</vt:lpstr>
      <vt:lpstr>Early Years Training Offer  ‘very good advice and support service’ customer survey respondent (22)</vt:lpstr>
      <vt:lpstr>LGA Peer SEND Review ‘very helpful and effective knowledge’ customer survey respondent (18)</vt:lpstr>
      <vt:lpstr>Capacity  ‘informative and beneficial’ customer survey respondent (34)</vt:lpstr>
      <vt:lpstr>Professional Development</vt:lpstr>
      <vt:lpstr>Anonymous Customer Survey 2023-24 (Survey Monkey) All customer responses included. </vt:lpstr>
      <vt:lpstr>Customer survey 2</vt:lpstr>
      <vt:lpstr>Customer survey 3</vt:lpstr>
      <vt:lpstr>Customer survey 3</vt:lpstr>
      <vt:lpstr>Case Study Developing Self Advocacy Linda’s story (annon)</vt:lpstr>
      <vt:lpstr>Case Study</vt:lpstr>
      <vt:lpstr>Risks ‘I found the service incredibly helpful and knowledgeable’  customer survey respondent (1)</vt:lpstr>
      <vt:lpstr>Service Stats</vt:lpstr>
      <vt:lpstr>Commendations</vt:lpstr>
      <vt:lpstr>Commendations</vt:lpstr>
      <vt:lpstr>What would you tell others about this service?</vt:lpstr>
      <vt:lpstr>What would you tell others about this service?</vt:lpstr>
      <vt:lpstr>What would you tell others about this service?</vt:lpstr>
      <vt:lpstr>What would you tell others about this service?</vt:lpstr>
      <vt:lpstr>Looking Forward 2024-25</vt:lpstr>
    </vt:vector>
  </TitlesOfParts>
  <Company>London Borough of Lambeth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Bey</dc:creator>
  <cp:lastModifiedBy>Anita Bey</cp:lastModifiedBy>
  <cp:revision>2</cp:revision>
  <dcterms:created xsi:type="dcterms:W3CDTF">2024-10-10T16:51:52Z</dcterms:created>
  <dcterms:modified xsi:type="dcterms:W3CDTF">2024-10-22T17:31:40Z</dcterms:modified>
</cp:coreProperties>
</file>