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40538" cy="989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8" userDrawn="1">
          <p15:clr>
            <a:srgbClr val="A4A3A4"/>
          </p15:clr>
        </p15:guide>
        <p15:guide id="2" pos="21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078" y="132"/>
      </p:cViewPr>
      <p:guideLst>
        <p:guide orient="horz" pos="3118"/>
        <p:guide pos="21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2AD7513E-6D76-82DF-8A2D-8E541D3B50AF}"/>
              </a:ext>
            </a:extLst>
          </p:cNvPr>
          <p:cNvSpPr/>
          <p:nvPr userDrawn="1"/>
        </p:nvSpPr>
        <p:spPr>
          <a:xfrm>
            <a:off x="0" y="-1"/>
            <a:ext cx="6840537" cy="75764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1620F22-0942-6A39-5329-FAA0B28FCF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37249" y="3106614"/>
            <a:ext cx="2292350" cy="1138238"/>
          </a:xfrm>
        </p:spPr>
        <p:txBody>
          <a:bodyPr/>
          <a:lstStyle>
            <a:lvl1pPr>
              <a:spcAft>
                <a:spcPts val="2000"/>
              </a:spcAft>
              <a:defRPr/>
            </a:lvl1pPr>
          </a:lstStyle>
          <a:p>
            <a:pPr lvl="0"/>
            <a:r>
              <a:rPr lang="en-US" dirty="0"/>
              <a:t>Asymptomatic STI testing</a:t>
            </a:r>
          </a:p>
          <a:p>
            <a:pPr lvl="0"/>
            <a:r>
              <a:rPr lang="en-US" dirty="0"/>
              <a:t>Chlamydia treatment</a:t>
            </a:r>
          </a:p>
          <a:p>
            <a:pPr lvl="0"/>
            <a:r>
              <a:rPr lang="en-US" dirty="0"/>
              <a:t>All contraceptive methods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495EE1CC-06D7-A4C4-71BF-3CE827EE94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50433" y="3106614"/>
            <a:ext cx="2292350" cy="1138238"/>
          </a:xfrm>
        </p:spPr>
        <p:txBody>
          <a:bodyPr/>
          <a:lstStyle>
            <a:lvl1pPr>
              <a:spcAft>
                <a:spcPts val="2000"/>
              </a:spcAft>
              <a:defRPr/>
            </a:lvl1pPr>
          </a:lstStyle>
          <a:p>
            <a:pPr lvl="0"/>
            <a:r>
              <a:rPr lang="en-US" dirty="0"/>
              <a:t>Asymptomatic STI testing</a:t>
            </a:r>
          </a:p>
          <a:p>
            <a:pPr lvl="0"/>
            <a:r>
              <a:rPr lang="en-US" dirty="0"/>
              <a:t>Chlamydia treatment</a:t>
            </a:r>
          </a:p>
          <a:p>
            <a:pPr lvl="0"/>
            <a:r>
              <a:rPr lang="en-US" dirty="0"/>
              <a:t>All contraceptive methods</a:t>
            </a: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F9C30211-6170-5FCA-9F76-0C7E28DA87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708" y="1991820"/>
            <a:ext cx="5899964" cy="886830"/>
          </a:xfrm>
        </p:spPr>
        <p:txBody>
          <a:bodyPr/>
          <a:lstStyle/>
          <a:p>
            <a:r>
              <a:rPr lang="en-US" dirty="0"/>
              <a:t>Title here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427307E-D5B4-05F9-E1E9-AC146B2C13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690" y="7001142"/>
            <a:ext cx="2657977" cy="327025"/>
          </a:xfrm>
        </p:spPr>
        <p:txBody>
          <a:bodyPr/>
          <a:lstStyle>
            <a:lvl1pPr algn="r">
              <a:defRPr>
                <a:latin typeface="+mj-lt"/>
              </a:defRPr>
            </a:lvl1pPr>
          </a:lstStyle>
          <a:p>
            <a:pPr lvl="0"/>
            <a:r>
              <a:rPr lang="en-US" dirty="0"/>
              <a:t>FIGHTING FOR HEALTHY LIVES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E779645-8AEA-13FE-5001-A9F3E19BDF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4838" y="7907338"/>
            <a:ext cx="5673725" cy="412750"/>
          </a:xfrm>
          <a:prstGeom prst="roundRect">
            <a:avLst>
              <a:gd name="adj" fmla="val 28535"/>
            </a:avLst>
          </a:prstGeom>
          <a:solidFill>
            <a:schemeClr val="accent3"/>
          </a:solidFill>
        </p:spPr>
        <p:txBody>
          <a:bodyPr anchor="ctr"/>
          <a:lstStyle>
            <a:lvl1pPr algn="ctr">
              <a:defRPr sz="900" b="1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From the 1st January 2017 the Dudley clinic will only opening on Tuesdays and Saturdays.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2CFFD90-30AB-7132-28D1-B184C55AD23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4838" y="8523288"/>
            <a:ext cx="5673725" cy="735012"/>
          </a:xfrm>
        </p:spPr>
        <p:txBody>
          <a:bodyPr/>
          <a:lstStyle>
            <a:lvl1pPr>
              <a:spcAft>
                <a:spcPts val="200"/>
              </a:spcAft>
              <a:defRPr sz="9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During these clinics there will be more staff on duty than previously, meaning shorter waiting times! </a:t>
            </a:r>
          </a:p>
          <a:p>
            <a:pPr lvl="0"/>
            <a:r>
              <a:rPr lang="en-US" dirty="0"/>
              <a:t>We will be offering all of the same services as before.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For more info please ask a member of staff. Thanks!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2C75B907-29BD-B344-B8F3-6D83709161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4839" y="6943953"/>
            <a:ext cx="1289276" cy="363083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brook.org.uk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27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527067"/>
            <a:ext cx="5899964" cy="19134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635323"/>
            <a:ext cx="5899964" cy="62812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9175511"/>
            <a:ext cx="1539121" cy="5270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FFEC7-19DC-4742-964C-737C6E5151C3}" type="datetimeFigureOut">
              <a:rPr lang="en-ID" smtClean="0"/>
              <a:t>05/06/2025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9175511"/>
            <a:ext cx="2308682" cy="5270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9175511"/>
            <a:ext cx="1539121" cy="5270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4DCE1-2245-4AB6-A806-C942F5CCE6B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064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4063" rtl="0" eaLnBrk="1" latinLnBrk="0" hangingPunct="1">
        <a:lnSpc>
          <a:spcPct val="100000"/>
        </a:lnSpc>
        <a:spcBef>
          <a:spcPts val="0"/>
        </a:spcBef>
        <a:spcAft>
          <a:spcPts val="20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4063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00" b="1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0" indent="0" algn="l" defTabSz="684063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4063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900" b="1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0" indent="0" algn="l" defTabSz="684063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18" userDrawn="1">
          <p15:clr>
            <a:srgbClr val="F26B43"/>
          </p15:clr>
        </p15:guide>
        <p15:guide id="2" pos="21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53C9351E-2D0B-FE9D-3E6E-8782047671B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9602" y="276866"/>
            <a:ext cx="1756775" cy="39200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E1EAB1E3-33EE-3297-4B2B-A67B6337A6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39817" y="-159621"/>
            <a:ext cx="3420269" cy="3469838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73FD843-614B-79D5-2C24-AA0193EA39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4444" y="3099825"/>
            <a:ext cx="292371" cy="27612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5625BDF-D1C9-BA4C-09D8-1F44737683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4444" y="3644809"/>
            <a:ext cx="292371" cy="27612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2B34A36-0998-6BEB-B810-7568670717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99690" y="3071445"/>
            <a:ext cx="292371" cy="27612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65DAA3BF-6B22-D710-0697-E4BC6835DF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58062" y="3769397"/>
            <a:ext cx="292371" cy="276128"/>
          </a:xfrm>
          <a:prstGeom prst="rect">
            <a:avLst/>
          </a:prstGeom>
        </p:spPr>
      </p:pic>
      <p:sp>
        <p:nvSpPr>
          <p:cNvPr id="17" name="Text Placeholder 33">
            <a:extLst>
              <a:ext uri="{FF2B5EF4-FFF2-40B4-BE49-F238E27FC236}">
                <a16:creationId xmlns:a16="http://schemas.microsoft.com/office/drawing/2014/main" id="{CEC33922-2FB1-C096-7E34-D5D377510C21}"/>
              </a:ext>
            </a:extLst>
          </p:cNvPr>
          <p:cNvSpPr txBox="1">
            <a:spLocks/>
          </p:cNvSpPr>
          <p:nvPr/>
        </p:nvSpPr>
        <p:spPr>
          <a:xfrm>
            <a:off x="433138" y="4454852"/>
            <a:ext cx="2848226" cy="2052311"/>
          </a:xfrm>
          <a:prstGeom prst="roundRect">
            <a:avLst>
              <a:gd name="adj" fmla="val 7576"/>
            </a:avLst>
          </a:prstGeom>
          <a:solidFill>
            <a:schemeClr val="bg1"/>
          </a:solidFill>
          <a:ln w="0">
            <a:solidFill>
              <a:schemeClr val="accent1">
                <a:alpha val="0"/>
              </a:schemeClr>
            </a:solidFill>
          </a:ln>
        </p:spPr>
        <p:txBody>
          <a:bodyPr/>
          <a:lstStyle>
            <a:lvl1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1172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3204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5235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07266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 </a:t>
            </a:r>
            <a:endParaRPr lang="en-US" dirty="0"/>
          </a:p>
        </p:txBody>
      </p:sp>
      <p:sp>
        <p:nvSpPr>
          <p:cNvPr id="18" name="Text Placeholder 33">
            <a:extLst>
              <a:ext uri="{FF2B5EF4-FFF2-40B4-BE49-F238E27FC236}">
                <a16:creationId xmlns:a16="http://schemas.microsoft.com/office/drawing/2014/main" id="{F9339D30-07DE-9685-77FE-6BD8FAE6011A}"/>
              </a:ext>
            </a:extLst>
          </p:cNvPr>
          <p:cNvSpPr txBox="1">
            <a:spLocks/>
          </p:cNvSpPr>
          <p:nvPr/>
        </p:nvSpPr>
        <p:spPr>
          <a:xfrm>
            <a:off x="3480754" y="4475233"/>
            <a:ext cx="2776913" cy="2031930"/>
          </a:xfrm>
          <a:prstGeom prst="roundRect">
            <a:avLst>
              <a:gd name="adj" fmla="val 7576"/>
            </a:avLst>
          </a:prstGeom>
          <a:solidFill>
            <a:schemeClr val="accent2"/>
          </a:solidFill>
          <a:ln w="0">
            <a:solidFill>
              <a:schemeClr val="accent1">
                <a:alpha val="0"/>
              </a:schemeClr>
            </a:solidFill>
          </a:ln>
        </p:spPr>
        <p:txBody>
          <a:bodyPr lIns="91440" tIns="45720" rIns="91440" bIns="45720" anchor="t"/>
          <a:lstStyle>
            <a:lvl1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0" indent="0" algn="l" defTabSz="68406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1172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3204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5235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07266" indent="-171016" algn="l" defTabSz="684063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Char char="•"/>
              <a:defRPr sz="1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0"/>
              </a:spcAft>
            </a:pPr>
            <a:r>
              <a:rPr lang="en-US" sz="1600" b="1" u="sng" dirty="0">
                <a:solidFill>
                  <a:schemeClr val="bg1"/>
                </a:solidFill>
              </a:rPr>
              <a:t>Dates times</a:t>
            </a:r>
          </a:p>
          <a:p>
            <a:pPr lvl="0">
              <a:spcAft>
                <a:spcPts val="0"/>
              </a:spcAft>
            </a:pPr>
            <a:endParaRPr lang="en-US" sz="1600" b="1" u="sng" dirty="0">
              <a:solidFill>
                <a:schemeClr val="bg1"/>
              </a:solidFill>
            </a:endParaRPr>
          </a:p>
          <a:p>
            <a:pPr lvl="0">
              <a:spcAft>
                <a:spcPts val="0"/>
              </a:spcAft>
            </a:pPr>
            <a:r>
              <a:rPr lang="en-US" sz="1600" b="1" u="sng" dirty="0">
                <a:solidFill>
                  <a:schemeClr val="bg1"/>
                </a:solidFill>
              </a:rPr>
              <a:t>Wednesday</a:t>
            </a:r>
          </a:p>
          <a:p>
            <a:pPr lvl="0">
              <a:spcAft>
                <a:spcPts val="0"/>
              </a:spcAft>
            </a:pPr>
            <a:endParaRPr lang="en-US" sz="1600" b="1" u="sng" dirty="0">
              <a:solidFill>
                <a:schemeClr val="bg1"/>
              </a:solidFill>
            </a:endParaRPr>
          </a:p>
          <a:p>
            <a:pPr lvl="0">
              <a:spcAft>
                <a:spcPts val="0"/>
              </a:spcAft>
            </a:pPr>
            <a:r>
              <a:rPr lang="en-US" sz="1600" b="1" u="sng" dirty="0">
                <a:solidFill>
                  <a:schemeClr val="bg1"/>
                </a:solidFill>
              </a:rPr>
              <a:t>11</a:t>
            </a:r>
            <a:r>
              <a:rPr lang="en-US" sz="1600" b="1" u="sng" baseline="30000" dirty="0">
                <a:solidFill>
                  <a:schemeClr val="bg1"/>
                </a:solidFill>
              </a:rPr>
              <a:t>th</a:t>
            </a:r>
            <a:r>
              <a:rPr lang="en-US" sz="1600" b="1" u="sng" dirty="0">
                <a:solidFill>
                  <a:schemeClr val="bg1"/>
                </a:solidFill>
              </a:rPr>
              <a:t> June &amp; 25th June  </a:t>
            </a:r>
          </a:p>
          <a:p>
            <a:pPr lvl="0">
              <a:spcAft>
                <a:spcPts val="0"/>
              </a:spcAft>
            </a:pPr>
            <a:endParaRPr lang="en-US" sz="1600" b="1" u="sng" dirty="0">
              <a:solidFill>
                <a:schemeClr val="bg1"/>
              </a:solidFill>
            </a:endParaRPr>
          </a:p>
          <a:p>
            <a:pPr lvl="0">
              <a:spcAft>
                <a:spcPts val="0"/>
              </a:spcAft>
            </a:pPr>
            <a:r>
              <a:rPr lang="en-US" sz="1600" b="1" u="sng" dirty="0">
                <a:solidFill>
                  <a:schemeClr val="bg1"/>
                </a:solidFill>
              </a:rPr>
              <a:t>4 p.m. – 6 p.m.</a:t>
            </a:r>
          </a:p>
          <a:p>
            <a:pPr lvl="0">
              <a:spcAft>
                <a:spcPts val="0"/>
              </a:spcAft>
            </a:pPr>
            <a:endParaRPr lang="en-GB" sz="1600" dirty="0">
              <a:solidFill>
                <a:schemeClr val="bg1"/>
              </a:solidFill>
            </a:endParaRPr>
          </a:p>
        </p:txBody>
      </p:sp>
      <p:graphicFrame>
        <p:nvGraphicFramePr>
          <p:cNvPr id="19" name="Table 37">
            <a:extLst>
              <a:ext uri="{FF2B5EF4-FFF2-40B4-BE49-F238E27FC236}">
                <a16:creationId xmlns:a16="http://schemas.microsoft.com/office/drawing/2014/main" id="{6D06E21A-21E0-F14F-91AC-49B99C854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025947"/>
              </p:ext>
            </p:extLst>
          </p:nvPr>
        </p:nvGraphicFramePr>
        <p:xfrm>
          <a:off x="604444" y="4565933"/>
          <a:ext cx="2676921" cy="231078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76921">
                  <a:extLst>
                    <a:ext uri="{9D8B030D-6E8A-4147-A177-3AD203B41FA5}">
                      <a16:colId xmlns:a16="http://schemas.microsoft.com/office/drawing/2014/main" val="851898963"/>
                    </a:ext>
                  </a:extLst>
                </a:gridCol>
              </a:tblGrid>
              <a:tr h="1917778">
                <a:tc>
                  <a:txBody>
                    <a:bodyPr/>
                    <a:lstStyle/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Venue:</a:t>
                      </a:r>
                    </a:p>
                    <a:p>
                      <a:endParaRPr lang="en-US" sz="1400" b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Community Hub Central </a:t>
                      </a:r>
                    </a:p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124 York Road </a:t>
                      </a:r>
                    </a:p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Hartlepool </a:t>
                      </a:r>
                    </a:p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TS26 9DE</a:t>
                      </a:r>
                    </a:p>
                    <a:p>
                      <a:endParaRPr lang="en-US" sz="1400" b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r>
                        <a:rPr lang="en-US" sz="1400" b="1" u="sng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Health Improvement Team</a:t>
                      </a:r>
                    </a:p>
                    <a:p>
                      <a:endParaRPr lang="en-US" sz="1400" b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678673"/>
                  </a:ext>
                </a:extLst>
              </a:tr>
              <a:tr h="390547">
                <a:tc>
                  <a:txBody>
                    <a:bodyPr/>
                    <a:lstStyle/>
                    <a:p>
                      <a:pPr marL="0" indent="0">
                        <a:spcAft>
                          <a:spcPts val="300"/>
                        </a:spcAft>
                        <a:tabLst>
                          <a:tab pos="927100" algn="l"/>
                        </a:tabLst>
                      </a:pPr>
                      <a:endParaRPr lang="en-US" sz="11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570877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13CBCF9-C545-B624-C345-4B65BD8E18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7249" y="3106613"/>
            <a:ext cx="2106001" cy="1459515"/>
          </a:xfrm>
        </p:spPr>
        <p:txBody>
          <a:bodyPr/>
          <a:lstStyle/>
          <a:p>
            <a:r>
              <a:rPr lang="en-US" dirty="0"/>
              <a:t>Condoms</a:t>
            </a:r>
          </a:p>
          <a:p>
            <a:r>
              <a:rPr lang="en-US" dirty="0"/>
              <a:t>Advice on  contraceptive methods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A04CF-118E-C191-E1F7-F030435035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50433" y="3106614"/>
            <a:ext cx="2292350" cy="1138238"/>
          </a:xfrm>
        </p:spPr>
        <p:txBody>
          <a:bodyPr/>
          <a:lstStyle/>
          <a:p>
            <a:r>
              <a:rPr lang="en-US" dirty="0"/>
              <a:t>Signposting to emergency contraception</a:t>
            </a:r>
          </a:p>
          <a:p>
            <a:r>
              <a:rPr lang="en-US" dirty="0"/>
              <a:t>Free and Confidential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FFDBCC-EAF4-5B79-5B5E-535C47254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4" y="812946"/>
            <a:ext cx="6642748" cy="1507843"/>
          </a:xfrm>
        </p:spPr>
        <p:txBody>
          <a:bodyPr/>
          <a:lstStyle/>
          <a:p>
            <a:pPr algn="ctr"/>
            <a:r>
              <a:rPr lang="en-US" sz="3200" dirty="0"/>
              <a:t>Community Hub Central Hartlepool</a:t>
            </a:r>
            <a:br>
              <a:rPr lang="en-US" sz="3200" dirty="0"/>
            </a:br>
            <a:r>
              <a:rPr lang="en-US" sz="3200" dirty="0"/>
              <a:t>16–24 year-old</a:t>
            </a:r>
            <a:br>
              <a:rPr lang="en-US" sz="3200" dirty="0"/>
            </a:br>
            <a:r>
              <a:rPr lang="en-US" sz="4800" dirty="0"/>
              <a:t>Free Condoms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E8DAB2A-5090-2F24-858A-6C8F20F356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6254" y="7812078"/>
            <a:ext cx="6161414" cy="735012"/>
          </a:xfrm>
        </p:spPr>
        <p:txBody>
          <a:bodyPr/>
          <a:lstStyle/>
          <a:p>
            <a:br>
              <a:rPr lang="en-US" sz="4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</a:br>
            <a:endParaRPr lang="en-US" sz="44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C36AB8A-2F5F-DFD6-1F7D-7C6564223F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9602" y="6939571"/>
            <a:ext cx="1289276" cy="363083"/>
          </a:xfrm>
        </p:spPr>
        <p:txBody>
          <a:bodyPr/>
          <a:lstStyle/>
          <a:p>
            <a:r>
              <a:rPr lang="en-US" dirty="0" err="1"/>
              <a:t>brook.org.uk</a:t>
            </a:r>
            <a:endParaRPr lang="en-US" dirty="0"/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EE268338-1B73-44BE-ECAE-8314F792F3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07552" y="7088278"/>
            <a:ext cx="2339021" cy="14929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-32804" y="7538580"/>
            <a:ext cx="42461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16 or over ? </a:t>
            </a:r>
          </a:p>
          <a:p>
            <a:r>
              <a:rPr lang="en-GB" sz="2400" dirty="0"/>
              <a:t>Complete the confidential online registration and just give your code to collect your condoms - Scan the QR code now!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98238" y="861669"/>
            <a:ext cx="3412864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US" sz="5400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AFF73D-8CBD-70AF-0995-AAC931F8D6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86174" y="7156313"/>
            <a:ext cx="2514295" cy="271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65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ook">
      <a:dk1>
        <a:srgbClr val="642D72"/>
      </a:dk1>
      <a:lt1>
        <a:sysClr val="window" lastClr="FFFFFF"/>
      </a:lt1>
      <a:dk2>
        <a:srgbClr val="642D72"/>
      </a:dk2>
      <a:lt2>
        <a:srgbClr val="EADEEE"/>
      </a:lt2>
      <a:accent1>
        <a:srgbClr val="EADEEE"/>
      </a:accent1>
      <a:accent2>
        <a:srgbClr val="642D72"/>
      </a:accent2>
      <a:accent3>
        <a:srgbClr val="F495B9"/>
      </a:accent3>
      <a:accent4>
        <a:srgbClr val="F49EC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rook">
      <a:majorFont>
        <a:latin typeface="Franklin Gothic Heavy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9ce7c4f-978f-428d-b897-8f9db250800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4E8C726DC65B478494C4CBF1797956" ma:contentTypeVersion="16" ma:contentTypeDescription="Create a new document." ma:contentTypeScope="" ma:versionID="faf9a6d0fa7b1af9f32602ea021aca28">
  <xsd:schema xmlns:xsd="http://www.w3.org/2001/XMLSchema" xmlns:xs="http://www.w3.org/2001/XMLSchema" xmlns:p="http://schemas.microsoft.com/office/2006/metadata/properties" xmlns:ns3="49ce7c4f-978f-428d-b897-8f9db2508009" xmlns:ns4="1c601370-3c51-448a-8e05-72f162d1400d" targetNamespace="http://schemas.microsoft.com/office/2006/metadata/properties" ma:root="true" ma:fieldsID="0fdbbc92d8dbe448c140199415485950" ns3:_="" ns4:_="">
    <xsd:import namespace="49ce7c4f-978f-428d-b897-8f9db2508009"/>
    <xsd:import namespace="1c601370-3c51-448a-8e05-72f162d140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e7c4f-978f-428d-b897-8f9db25080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01370-3c51-448a-8e05-72f162d1400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825451-E85E-4F55-BD00-3D6BBD6CD034}">
  <ds:schemaRefs>
    <ds:schemaRef ds:uri="49ce7c4f-978f-428d-b897-8f9db2508009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1c601370-3c51-448a-8e05-72f162d1400d"/>
  </ds:schemaRefs>
</ds:datastoreItem>
</file>

<file path=customXml/itemProps2.xml><?xml version="1.0" encoding="utf-8"?>
<ds:datastoreItem xmlns:ds="http://schemas.openxmlformats.org/officeDocument/2006/customXml" ds:itemID="{086FA7A3-FC6D-499A-AB56-546C76D3D6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ce7c4f-978f-428d-b897-8f9db2508009"/>
    <ds:schemaRef ds:uri="1c601370-3c51-448a-8e05-72f162d140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2E5E22-EC9F-4DA1-832E-EFB5D10D2A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103</TotalTime>
  <Words>88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Franklin Gothic Heavy</vt:lpstr>
      <vt:lpstr>Office Theme</vt:lpstr>
      <vt:lpstr>Community Hub Central Hartlepool 16–24 year-old Free Condoms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</dc:creator>
  <cp:lastModifiedBy>Hannah Goodman</cp:lastModifiedBy>
  <cp:revision>42</cp:revision>
  <dcterms:created xsi:type="dcterms:W3CDTF">2023-03-22T07:31:24Z</dcterms:created>
  <dcterms:modified xsi:type="dcterms:W3CDTF">2025-06-05T09:18:36Z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0x010100754E8C726DC65B478494C4CBF1797956</vt:lpwstr>
  </property>
</Properties>
</file>