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8" r:id="rId5"/>
    <p:sldId id="259" r:id="rId6"/>
    <p:sldId id="268" r:id="rId7"/>
    <p:sldId id="267" r:id="rId8"/>
    <p:sldId id="257" r:id="rId9"/>
    <p:sldId id="266" r:id="rId10"/>
    <p:sldId id="264" r:id="rId11"/>
    <p:sldId id="260" r:id="rId12"/>
    <p:sldId id="263" r:id="rId13"/>
    <p:sldId id="261" r:id="rId14"/>
    <p:sldId id="270" r:id="rId15"/>
    <p:sldId id="273" r:id="rId16"/>
    <p:sldId id="269" r:id="rId17"/>
    <p:sldId id="272" r:id="rId18"/>
    <p:sldId id="26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4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D6861B-4B7A-4834-AFAA-ABCC34A793C5}" type="datetimeFigureOut">
              <a:rPr lang="en-GB" smtClean="0"/>
              <a:t>22/10/2025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137F63-A56C-4605-BE2B-044D9AF5D711}" type="slidenum">
              <a:rPr lang="en-GB" smtClean="0"/>
              <a:t>‹#›</a:t>
            </a:fld>
            <a:endParaRPr lang="en-GB"/>
          </a:p>
        </p:txBody>
      </p:sp>
    </p:spTree>
    <p:extLst>
      <p:ext uri="{BB962C8B-B14F-4D97-AF65-F5344CB8AC3E}">
        <p14:creationId xmlns:p14="http://schemas.microsoft.com/office/powerpoint/2010/main" val="2258768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3B136D-4115-4C9A-9BDA-A2970F8EFE8F}"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314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E10E74D-30DF-4922-AC8E-954DB8DA634B}" type="datetime1">
              <a:rPr lang="en-GB" smtClean="0"/>
              <a:t>22/10/2025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2774866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0CF338-4E2C-414B-BA89-AE705DCEDE30}"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3779369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286D93-AF4D-438F-9FCD-BDAE43391585}"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4789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C27898-FEB2-4864-88AD-DC8E0B1BBC46}"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2880947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F40398-08A1-46AF-B332-AFDF06487DBD}"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29341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9D3B8D-39FA-4FCB-9F0B-5F5A3A51CA0A}"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498716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60BC72-10B8-4E31-9A27-38EA8EB4E4C4}"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274811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8F9D45-4E33-4BF9-BDD7-D50F94764B6F}"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862005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A46807-E887-4BF5-BDBF-D72C5A34F26A}"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42539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3782D0-E2ED-467B-AC28-8B8C82C36F3A}" type="datetime1">
              <a:rPr lang="en-GB" smtClean="0"/>
              <a:t>22/10/2025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37509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6B2C58-FD3A-462E-9E9E-A6FBF0F67B71}" type="datetime1">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1415908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27F9D2-D2CB-44E6-84F7-6DB4419F0B12}" type="datetime1">
              <a:rPr lang="en-GB" smtClean="0"/>
              <a:t>22/10/2025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243132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FF0FB6-13AE-407D-A95C-D9F796D1C925}" type="datetime1">
              <a:rPr lang="en-GB" smtClean="0"/>
              <a:t>22/10/2025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3930552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38F466-38A2-4C26-917A-E36CEABE8758}" type="datetime1">
              <a:rPr lang="en-GB" smtClean="0"/>
              <a:t>22/10/2025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4275225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8A0C36-39E3-45B7-BAAC-B047F21155BF}" type="datetime1">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938692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31D891-D60E-4906-848D-34788F5FB421}" type="datetime1">
              <a:rPr lang="en-GB" smtClean="0"/>
              <a:t>22/10/2025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0B5487-26AE-4469-ACFC-91DED2B1EBA8}" type="slidenum">
              <a:rPr lang="en-GB" smtClean="0"/>
              <a:t>‹#›</a:t>
            </a:fld>
            <a:endParaRPr lang="en-GB"/>
          </a:p>
        </p:txBody>
      </p:sp>
    </p:spTree>
    <p:extLst>
      <p:ext uri="{BB962C8B-B14F-4D97-AF65-F5344CB8AC3E}">
        <p14:creationId xmlns:p14="http://schemas.microsoft.com/office/powerpoint/2010/main" val="1408636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4000">
              <a:schemeClr val="bg2">
                <a:tint val="97000"/>
                <a:hueMod val="92000"/>
                <a:satMod val="169000"/>
                <a:lumMod val="164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B51CE10-9FE9-4B02-B33D-A0A29534040E}" type="datetime1">
              <a:rPr lang="en-GB" smtClean="0"/>
              <a:t>22/10/2025</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00B5487-26AE-4469-ACFC-91DED2B1EBA8}" type="slidenum">
              <a:rPr lang="en-GB" smtClean="0"/>
              <a:t>‹#›</a:t>
            </a:fld>
            <a:endParaRPr lang="en-GB"/>
          </a:p>
        </p:txBody>
      </p:sp>
    </p:spTree>
    <p:extLst>
      <p:ext uri="{BB962C8B-B14F-4D97-AF65-F5344CB8AC3E}">
        <p14:creationId xmlns:p14="http://schemas.microsoft.com/office/powerpoint/2010/main" val="23219695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microsoft.com/office/2007/relationships/hdphoto" Target="../media/hdphoto1.wdp"/><Relationship Id="rId7"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jpeg"/><Relationship Id="rId5" Type="http://schemas.microsoft.com/office/2007/relationships/hdphoto" Target="../media/hdphoto2.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ocaloffertowerhamlets.co.uk/young_peoples_zon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1F5B-7916-40E1-B3D3-2A7942497FF5}"/>
              </a:ext>
            </a:extLst>
          </p:cNvPr>
          <p:cNvSpPr>
            <a:spLocks noGrp="1"/>
          </p:cNvSpPr>
          <p:nvPr>
            <p:ph type="title"/>
          </p:nvPr>
        </p:nvSpPr>
        <p:spPr>
          <a:xfrm>
            <a:off x="684212" y="4487332"/>
            <a:ext cx="8830178" cy="1507067"/>
          </a:xfrm>
        </p:spPr>
        <p:txBody>
          <a:bodyPr/>
          <a:lstStyle/>
          <a:p>
            <a:r>
              <a:rPr lang="en-GB" dirty="0">
                <a:solidFill>
                  <a:schemeClr val="bg1"/>
                </a:solidFill>
              </a:rPr>
              <a:t>Our Time All Ability YOUTH FORUM</a:t>
            </a:r>
            <a:br>
              <a:rPr lang="en-GB" dirty="0">
                <a:solidFill>
                  <a:schemeClr val="bg1"/>
                </a:solidFill>
              </a:rPr>
            </a:br>
            <a:r>
              <a:rPr lang="en-GB" dirty="0">
                <a:solidFill>
                  <a:schemeClr val="bg1"/>
                </a:solidFill>
              </a:rPr>
              <a:t>Tower Hamlets</a:t>
            </a:r>
          </a:p>
        </p:txBody>
      </p:sp>
      <p:pic>
        <p:nvPicPr>
          <p:cNvPr id="4" name="Picture 3">
            <a:extLst>
              <a:ext uri="{FF2B5EF4-FFF2-40B4-BE49-F238E27FC236}">
                <a16:creationId xmlns:a16="http://schemas.microsoft.com/office/drawing/2014/main" id="{AFE9F82D-8F91-4C56-8583-8199B9951BF6}"/>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843999" y="5994399"/>
            <a:ext cx="1008112" cy="686286"/>
          </a:xfrm>
          <a:prstGeom prst="rect">
            <a:avLst/>
          </a:prstGeom>
        </p:spPr>
      </p:pic>
      <p:pic>
        <p:nvPicPr>
          <p:cNvPr id="8" name="Content Placeholder 7" descr="Logo, company name&#10;&#10;Description automatically generated">
            <a:extLst>
              <a:ext uri="{FF2B5EF4-FFF2-40B4-BE49-F238E27FC236}">
                <a16:creationId xmlns:a16="http://schemas.microsoft.com/office/drawing/2014/main" id="{AABA4945-4BF3-4645-AF4A-E5F58DB3000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24039" y="1487278"/>
            <a:ext cx="6272849" cy="2305992"/>
          </a:xfrm>
          <a:prstGeom prst="rect">
            <a:avLst/>
          </a:prstGeom>
        </p:spPr>
      </p:pic>
    </p:spTree>
    <p:extLst>
      <p:ext uri="{BB962C8B-B14F-4D97-AF65-F5344CB8AC3E}">
        <p14:creationId xmlns:p14="http://schemas.microsoft.com/office/powerpoint/2010/main" val="2973244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8" name="Straight Connector 31">
            <a:extLst>
              <a:ext uri="{FF2B5EF4-FFF2-40B4-BE49-F238E27FC236}">
                <a16:creationId xmlns:a16="http://schemas.microsoft.com/office/drawing/2014/main" id="{8C152077-984A-4612-B0E1-251C62EB15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33">
            <a:extLst>
              <a:ext uri="{FF2B5EF4-FFF2-40B4-BE49-F238E27FC236}">
                <a16:creationId xmlns:a16="http://schemas.microsoft.com/office/drawing/2014/main" id="{C05450BA-2A87-4847-A5A0-E7D9605572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35">
            <a:extLst>
              <a:ext uri="{FF2B5EF4-FFF2-40B4-BE49-F238E27FC236}">
                <a16:creationId xmlns:a16="http://schemas.microsoft.com/office/drawing/2014/main" id="{A16F9ADA-A824-456A-9728-D5BFFE04D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37">
            <a:extLst>
              <a:ext uri="{FF2B5EF4-FFF2-40B4-BE49-F238E27FC236}">
                <a16:creationId xmlns:a16="http://schemas.microsoft.com/office/drawing/2014/main" id="{63034157-938C-45F5-8DCA-208D22E5B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39">
            <a:extLst>
              <a:ext uri="{FF2B5EF4-FFF2-40B4-BE49-F238E27FC236}">
                <a16:creationId xmlns:a16="http://schemas.microsoft.com/office/drawing/2014/main" id="{2369327A-A6C5-4293-80D1-DECEBA3F5F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63" name="Rectangle 41">
            <a:extLst>
              <a:ext uri="{FF2B5EF4-FFF2-40B4-BE49-F238E27FC236}">
                <a16:creationId xmlns:a16="http://schemas.microsoft.com/office/drawing/2014/main" id="{9753EEC9-11A6-4AF8-8CC6-192BB9C99B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EB1055-3789-48B7-93D3-BF5C4E78F794}"/>
              </a:ext>
            </a:extLst>
          </p:cNvPr>
          <p:cNvSpPr>
            <a:spLocks noGrp="1"/>
          </p:cNvSpPr>
          <p:nvPr>
            <p:ph type="title"/>
          </p:nvPr>
        </p:nvSpPr>
        <p:spPr>
          <a:xfrm>
            <a:off x="4971027" y="2421707"/>
            <a:ext cx="6559859" cy="1684867"/>
          </a:xfrm>
        </p:spPr>
        <p:txBody>
          <a:bodyPr vert="horz" lIns="91440" tIns="45720" rIns="91440" bIns="45720" rtlCol="0" anchor="b">
            <a:normAutofit/>
          </a:bodyPr>
          <a:lstStyle/>
          <a:p>
            <a:r>
              <a:rPr lang="en-US" sz="4800" dirty="0">
                <a:solidFill>
                  <a:schemeClr val="bg1"/>
                </a:solidFill>
              </a:rPr>
              <a:t>We give a voice to young people</a:t>
            </a:r>
          </a:p>
        </p:txBody>
      </p:sp>
      <p:sp>
        <p:nvSpPr>
          <p:cNvPr id="64" name="Snip Diagonal Corner Rectangle 6">
            <a:extLst>
              <a:ext uri="{FF2B5EF4-FFF2-40B4-BE49-F238E27FC236}">
                <a16:creationId xmlns:a16="http://schemas.microsoft.com/office/drawing/2014/main" id="{3B19AD3C-A1FC-4D60-ACF3-207B49A9E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DF8C2EEE-638D-4787-8323-FEC25CABF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47" name="Straight Connector 46">
              <a:extLst>
                <a:ext uri="{FF2B5EF4-FFF2-40B4-BE49-F238E27FC236}">
                  <a16:creationId xmlns:a16="http://schemas.microsoft.com/office/drawing/2014/main" id="{02CEBEB3-E2B8-4AE2-81D2-D7A5AB6A0D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02E42F2-3235-45FE-918D-51901312E7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3F787C97-A753-4107-935A-0458D22804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49">
              <a:extLst>
                <a:ext uri="{FF2B5EF4-FFF2-40B4-BE49-F238E27FC236}">
                  <a16:creationId xmlns:a16="http://schemas.microsoft.com/office/drawing/2014/main" id="{8920452A-3AC9-429C-95A9-2EF478DBC5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50">
              <a:extLst>
                <a:ext uri="{FF2B5EF4-FFF2-40B4-BE49-F238E27FC236}">
                  <a16:creationId xmlns:a16="http://schemas.microsoft.com/office/drawing/2014/main" id="{B5539339-0952-41FE-ADA1-795FEAD23A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7" name="Picture 16">
            <a:extLst>
              <a:ext uri="{FF2B5EF4-FFF2-40B4-BE49-F238E27FC236}">
                <a16:creationId xmlns:a16="http://schemas.microsoft.com/office/drawing/2014/main" id="{456C8958-3B77-44EC-BDAA-F0A66FE4877C}"/>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822755" y="5938866"/>
            <a:ext cx="1008112" cy="686286"/>
          </a:xfrm>
          <a:prstGeom prst="rect">
            <a:avLst/>
          </a:prstGeom>
        </p:spPr>
      </p:pic>
      <p:pic>
        <p:nvPicPr>
          <p:cNvPr id="1026" name="Picture 2" descr="Image preview"/>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470" b="12811"/>
          <a:stretch/>
        </p:blipFill>
        <p:spPr bwMode="auto">
          <a:xfrm>
            <a:off x="1104996" y="730260"/>
            <a:ext cx="2728684" cy="25338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ttachment.outlook.live.net/owa/MSA%3Asornnalyh%40hotmail.com/service.svc/s/GetAttachmentThumbnail?id=AQMkADAwATZiZmYAZC1mMTliLTZmMDItMDACLTAwCgBGAAADRw7dzAe25kuSfwZRhzUQrgcA0m48Sps9i0CJz5fGfiJKHwAAAgEMAAAA0m48Sps9i0CJz5fGfiJKHwAE2cMyAQAAAAESABAAp4CpshSF5U%2BytPmRlSkuGQ%3D%3D&amp;thumbnailType=2&amp;isc=1&amp;token=eyJhbGciOiJSUzI1NiIsImtpZCI6IjMwODE3OUNFNUY0QjUyRTc4QjJEQjg5NjZCQUY0RUNDMzcyN0FFRUUiLCJ0eXAiOiJKV1QiLCJ4NXQiOiJNSUY1emw5TFV1ZUxMYmlXYTY5T3pEY25ydTQifQ.eyJvcmlnaW4iOiJodHRwczovL291dGxvb2subGl2ZS5jb20iLCJ1YyI6ImU0MTBjNzg4Yjc0NjQ3ZjdhZWE2OGNmMmNiZjk0ZDc0IiwidmVyIjoiRXhjaGFuZ2UuQ2FsbGJhY2suVjEiLCJhcHBjdHhzZW5kZXIiOiJPd2FEb3dubG9hZEA4NGRmOWU3Zi1lOWY2LTQwYWYtYjQzNS1hYWFhYWFhYWFhYWEiLCJpc3NyaW5nIjoiV1ciLCJhcHBjdHgiOiJ7XCJtc2V4Y2hwcm90XCI6XCJvd2FcIixcInB1aWRcIjpcIjE4OTk5NDcyNjEzOTA1OTRcIixcInNjb3BlXCI6XCJPd2FEb3dubG9hZFwiLFwib2lkXCI6XCIwMDA2YmZmZC1mMTliLTZmMDItMDAwMC0wMDAwMDAwMDAwMDBcIixcInByaW1hcnlzaWRcIjpcIlMtMS0yODI3LTQ0MjM2NS00MDUzNDk1NTU0XCJ9IiwibmJmIjoxNjM0MDQyNTEzLCJleHAiOjE2MzQwNDMxMTMsImlzcyI6IjAwMDAwMDAyLTAwMDAtMGZmMS1jZTAwLTAwMDAwMDAwMDAwMEA4NGRmOWU3Zi1lOWY2LTQwYWYtYjQzNS1hYWFhYWFhYWFhYWEiLCJhdWQiOiIwMDAwMDAwMi0wMDAwLTBmZjEtY2UwMC0wMDAwMDAwMDAwMDAvYXR0YWNobWVudC5vdXRsb29rLmxpdmUubmV0QDg0ZGY5ZTdmLWU5ZjYtNDBhZi1iNDM1LWFhYWFhYWFhYWFhYSIsImhhcHAiOiJvd2EifQ.g4nLHVLUiOYdZqIJAnqSuNhkYna4mB00XusN0yNLD9kubZ9hYQMPDQ2sDwR1duWicDbeewsKQiCcg_TGg9HTQtZV0bYN8cBfbxU6d5jh3k1zUDrzZVYSsinOC1yvi-d_S0wKawmDCFMe4Z0WIHdQy1z5Z3gGvoMq2NkwIX43EGH_4Rlmdoo_Ew1wMDgwzIRAR-j5Zfh4ywB0WuGUIByWwHDkz8u0doKc01KWUPobGsIEejzu-w4tet7qTlvdPOc6C-5rnZq0S44Xj8a3S7yvUg1qRhpiCXBgg2R3gdT0LTBxYN2gs9_P8x3I_SLChFvnRXanAYx1n6_bqw0vNL7KxA&amp;X-OWA-CANARY=EeqaH3DeVUi3bV-1nA2hJCBZEC9-jdkYp9cb4wgD2frSVqaUF9anX6ZWTzXBNDsZk07d5gqQDdE.&amp;owa=outlook.live.com&amp;scriptVer=20210927003.07&amp;animation=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1822" y="3162088"/>
            <a:ext cx="2731858" cy="2731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45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7506" y="686831"/>
            <a:ext cx="11064609" cy="6863417"/>
          </a:xfrm>
          <a:prstGeom prst="rect">
            <a:avLst/>
          </a:prstGeom>
        </p:spPr>
        <p:txBody>
          <a:bodyPr wrap="square">
            <a:spAutoFit/>
          </a:bodyPr>
          <a:lstStyle/>
          <a:p>
            <a:r>
              <a:rPr lang="en-GB" sz="2800" dirty="0">
                <a:solidFill>
                  <a:schemeClr val="bg1"/>
                </a:solidFill>
              </a:rPr>
              <a:t>NEXT STEPS FOR OUR TIME ARE:</a:t>
            </a:r>
          </a:p>
          <a:p>
            <a:endParaRPr lang="en-GB" sz="2800" dirty="0">
              <a:solidFill>
                <a:schemeClr val="bg1"/>
              </a:solidFill>
            </a:endParaRPr>
          </a:p>
          <a:p>
            <a:pPr marL="285750" indent="-285750">
              <a:buFont typeface="Arial" panose="020B0604020202020204" pitchFamily="34" charset="0"/>
              <a:buChar char="•"/>
            </a:pPr>
            <a:r>
              <a:rPr lang="en-GB" sz="2600" dirty="0">
                <a:solidFill>
                  <a:schemeClr val="bg1"/>
                </a:solidFill>
              </a:rPr>
              <a:t>We would like to develop a Pan London group to represent voice of YP with SEND at regional level</a:t>
            </a:r>
          </a:p>
          <a:p>
            <a:pPr marL="285750" indent="-285750">
              <a:buFont typeface="Arial" panose="020B0604020202020204" pitchFamily="34" charset="0"/>
              <a:buChar char="•"/>
            </a:pPr>
            <a:r>
              <a:rPr lang="en-GB" sz="2600" dirty="0">
                <a:solidFill>
                  <a:schemeClr val="bg1"/>
                </a:solidFill>
              </a:rPr>
              <a:t>Secure funding to develop the scope and reach of the group </a:t>
            </a:r>
          </a:p>
          <a:p>
            <a:pPr marL="285750" indent="-285750">
              <a:buFont typeface="Arial" panose="020B0604020202020204" pitchFamily="34" charset="0"/>
              <a:buChar char="•"/>
            </a:pPr>
            <a:r>
              <a:rPr lang="en-GB" sz="2600" dirty="0">
                <a:solidFill>
                  <a:schemeClr val="bg1"/>
                </a:solidFill>
              </a:rPr>
              <a:t>Visit the Houses of Parliament</a:t>
            </a:r>
          </a:p>
          <a:p>
            <a:pPr marL="285750" indent="-285750">
              <a:buFont typeface="Arial" panose="020B0604020202020204" pitchFamily="34" charset="0"/>
              <a:buChar char="•"/>
            </a:pPr>
            <a:r>
              <a:rPr lang="en-GB" sz="2600" dirty="0">
                <a:solidFill>
                  <a:schemeClr val="bg1"/>
                </a:solidFill>
              </a:rPr>
              <a:t>Further develop the Young People Zone on the Local Offer </a:t>
            </a:r>
          </a:p>
          <a:p>
            <a:pPr marL="285750" indent="-285750">
              <a:buFont typeface="Arial" panose="020B0604020202020204" pitchFamily="34" charset="0"/>
              <a:buChar char="•"/>
            </a:pPr>
            <a:r>
              <a:rPr lang="en-GB" sz="2600" dirty="0">
                <a:solidFill>
                  <a:schemeClr val="bg1"/>
                </a:solidFill>
              </a:rPr>
              <a:t>Mystery Shopping Services</a:t>
            </a:r>
          </a:p>
          <a:p>
            <a:pPr marL="285750" indent="-285750">
              <a:buFont typeface="Arial" panose="020B0604020202020204" pitchFamily="34" charset="0"/>
              <a:buChar char="•"/>
            </a:pPr>
            <a:r>
              <a:rPr lang="en-GB" sz="2600" dirty="0">
                <a:solidFill>
                  <a:schemeClr val="bg1"/>
                </a:solidFill>
              </a:rPr>
              <a:t>Further promote Independence for SEND with parents and professionals</a:t>
            </a:r>
          </a:p>
          <a:p>
            <a:pPr marL="285750" indent="-285750">
              <a:buFont typeface="Arial" panose="020B0604020202020204" pitchFamily="34" charset="0"/>
              <a:buChar char="•"/>
            </a:pPr>
            <a:r>
              <a:rPr lang="en-GB" sz="2600" dirty="0">
                <a:solidFill>
                  <a:schemeClr val="bg1"/>
                </a:solidFill>
              </a:rPr>
              <a:t>Continue to recruit new members and spread SEND awareness</a:t>
            </a:r>
          </a:p>
          <a:p>
            <a:pPr marL="285750" indent="-285750">
              <a:buFont typeface="Arial" panose="020B0604020202020204" pitchFamily="34" charset="0"/>
              <a:buChar char="•"/>
            </a:pPr>
            <a:r>
              <a:rPr lang="en-GB" sz="2400" dirty="0">
                <a:solidFill>
                  <a:schemeClr val="bg1"/>
                </a:solidFill>
              </a:rPr>
              <a:t>Support to promote anti-bullying in order to increase inclusion rates</a:t>
            </a:r>
          </a:p>
          <a:p>
            <a:pPr marL="285750" indent="-285750">
              <a:buFont typeface="Arial" panose="020B0604020202020204" pitchFamily="34" charset="0"/>
              <a:buChar char="•"/>
            </a:pPr>
            <a:r>
              <a:rPr lang="en-GB" sz="2400" dirty="0">
                <a:solidFill>
                  <a:schemeClr val="bg1"/>
                </a:solidFill>
              </a:rPr>
              <a:t>Work in the community to promote inclusion</a:t>
            </a:r>
          </a:p>
          <a:p>
            <a:pPr marL="285750" indent="-285750">
              <a:buFont typeface="Arial" panose="020B0604020202020204" pitchFamily="34" charset="0"/>
              <a:buChar char="•"/>
            </a:pPr>
            <a:r>
              <a:rPr lang="en-GB" sz="2400" dirty="0">
                <a:solidFill>
                  <a:schemeClr val="bg1"/>
                </a:solidFill>
              </a:rPr>
              <a:t>Work with younger groups to help achieve their potential </a:t>
            </a:r>
          </a:p>
          <a:p>
            <a:endParaRPr lang="en-GB" sz="2600" dirty="0">
              <a:solidFill>
                <a:schemeClr val="bg1"/>
              </a:solidFill>
            </a:endParaRPr>
          </a:p>
          <a:p>
            <a:pPr marL="285750" indent="-285750">
              <a:buFont typeface="Arial" panose="020B0604020202020204" pitchFamily="34" charset="0"/>
              <a:buChar char="•"/>
            </a:pPr>
            <a:endParaRPr lang="en-GB" sz="2600" dirty="0">
              <a:solidFill>
                <a:schemeClr val="bg1"/>
              </a:solidFill>
            </a:endParaRPr>
          </a:p>
          <a:p>
            <a:pPr marL="285750" indent="-285750">
              <a:buFont typeface="Arial" panose="020B0604020202020204" pitchFamily="34" charset="0"/>
              <a:buChar char="•"/>
            </a:pPr>
            <a:endParaRPr lang="en-GB" sz="2600" dirty="0"/>
          </a:p>
        </p:txBody>
      </p:sp>
    </p:spTree>
    <p:extLst>
      <p:ext uri="{BB962C8B-B14F-4D97-AF65-F5344CB8AC3E}">
        <p14:creationId xmlns:p14="http://schemas.microsoft.com/office/powerpoint/2010/main" val="1042038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re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931" y="348159"/>
            <a:ext cx="4460492" cy="63721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121" y="348158"/>
            <a:ext cx="4679534" cy="63721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006353" y="2062465"/>
            <a:ext cx="1993736" cy="1569660"/>
          </a:xfrm>
          <a:prstGeom prst="rect">
            <a:avLst/>
          </a:prstGeom>
          <a:noFill/>
        </p:spPr>
        <p:txBody>
          <a:bodyPr wrap="square" rtlCol="0">
            <a:spAutoFit/>
          </a:bodyPr>
          <a:lstStyle/>
          <a:p>
            <a:pPr algn="ctr"/>
            <a:r>
              <a:rPr lang="en-GB" sz="2400" dirty="0">
                <a:solidFill>
                  <a:schemeClr val="bg1"/>
                </a:solidFill>
              </a:rPr>
              <a:t>ASD Cards designed by Our Time members</a:t>
            </a:r>
          </a:p>
        </p:txBody>
      </p:sp>
      <p:sp>
        <p:nvSpPr>
          <p:cNvPr id="4" name="TextBox 3"/>
          <p:cNvSpPr txBox="1"/>
          <p:nvPr/>
        </p:nvSpPr>
        <p:spPr>
          <a:xfrm>
            <a:off x="575733" y="11288"/>
            <a:ext cx="736099" cy="369332"/>
          </a:xfrm>
          <a:prstGeom prst="rect">
            <a:avLst/>
          </a:prstGeom>
          <a:noFill/>
        </p:spPr>
        <p:txBody>
          <a:bodyPr wrap="none" rtlCol="0">
            <a:spAutoFit/>
          </a:bodyPr>
          <a:lstStyle/>
          <a:p>
            <a:r>
              <a:rPr lang="en-GB" b="1" dirty="0">
                <a:solidFill>
                  <a:schemeClr val="bg1"/>
                </a:solidFill>
              </a:rPr>
              <a:t>Front</a:t>
            </a:r>
          </a:p>
        </p:txBody>
      </p:sp>
      <p:sp>
        <p:nvSpPr>
          <p:cNvPr id="5" name="TextBox 4"/>
          <p:cNvSpPr txBox="1"/>
          <p:nvPr/>
        </p:nvSpPr>
        <p:spPr>
          <a:xfrm>
            <a:off x="5350934" y="11288"/>
            <a:ext cx="753732" cy="369332"/>
          </a:xfrm>
          <a:prstGeom prst="rect">
            <a:avLst/>
          </a:prstGeom>
          <a:noFill/>
        </p:spPr>
        <p:txBody>
          <a:bodyPr wrap="none" rtlCol="0">
            <a:spAutoFit/>
          </a:bodyPr>
          <a:lstStyle/>
          <a:p>
            <a:r>
              <a:rPr lang="en-GB" b="1" dirty="0">
                <a:solidFill>
                  <a:schemeClr val="bg1"/>
                </a:solidFill>
              </a:rPr>
              <a:t>Back</a:t>
            </a:r>
          </a:p>
        </p:txBody>
      </p:sp>
    </p:spTree>
    <p:extLst>
      <p:ext uri="{BB962C8B-B14F-4D97-AF65-F5344CB8AC3E}">
        <p14:creationId xmlns:p14="http://schemas.microsoft.com/office/powerpoint/2010/main" val="1612488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0" descr="data:image/png;base64,iVBORw0KGgoAAAANSUhEUgAAAnkAAAD4CAYAAACQevD1AAAgAElEQVR4Xuy9B5xkZ3XmfTpV5zShw/TkPKMZZWlGGuWMJCxLCwiRBIstCTBI9tqLCeazwQnDz59kG68FtllYw7eLw9rLImFhYxAoJ5Q1QZPzdM4Vuvt7nvPeW327umLH6u5To1J3V93wvue9t+vfz0kFI3iIPcwCZgGzgFnALGAWMAuYBeaVBQoM8ubVetpkzAJmAbOAWcAsYBYwC6gFDPLsQjALmAXMAmaBBWeBgoIFN2Wb8AKzAP20BnkLbNFtumYBs4BZwCyADz+DPLsM5rkFDPLm+QLb9MwCZgGzgFkguQUM8uzKmO8WMMib7yts8zMLmAXMAmaBpBYwyLMLY75bwCBvvq+wzc8sYBYwC5gFDPLsGliQFjDIW5DLbpM2C5gFzAJmAVPy7BqY7xYwyJvvK2zzMwuYBcwCZgFT8uwaWJAWMMhbkMtukzYLmAXMAmYBU/LsGpjvFjDIm+8rbPMzC5gFzAJmAVPy7BpYkBYwyFuQy26TNguYBcwCZgFT8uwamO8WMMib7yts8zMLmAXMAmYBU/LsGliQFjDIW5DLbpM2C5gFzAJmAVPy7BqY7xYwyJvvK2zzMwuYBcwCZgFT8uwaWJAWMMhbkMtukzYLmAXMAmaB+azkXfqgyBP3uzXe95DIhgdsvRMtsBBsZJBn171ZwCxgFjALLEgLzDTk3fOIyMPvyA68HhkR8TaVewtEvp7jCi0EgMnRJOM2D66HPCpScPNkj5h/+xvk5d+a2IjMAmYBs4BZYAYsMNOQFwQv2Seya4PIk8nmeY/IyMPeGxOEj3yAvMmC6nRfAvlgo+meo0HedFvYjm8WMAuYBcwCeWmBmYY8GiEIPg/tEnkgCeUFFaZH7xW5OVcZD+fJB4DJd8jLy4tyigdlkDfFBrXDmQXMAmYBs8DcsMBsQF42LtupgCODvLlxDU73KA3yptvCdnyzgFnALGAWyEsLzAbkSdAVm8xlm85Ve6nI3idE1idYM1liRSrIC76eqBJmsw/jA18LJHXoUBLmMSbWLXHlE93Pwfn622bryk6zfXAuHPPWvSL3e4bzFdSpmm9wikFAH3fRp5vXNN0hBnnTZFg7rFnALGAWMAvktwVmBfJgknQu21Su2rTglAS0sgGYiUDePoDK+kTKTDh/tpCXaU6J7uxcth8z/4Qx5wJ52cxXr/JksJp4+Rvk5fcvBBudWcAsYBYwC8wfC8wW5KVz2SZ11aZR/4LbBxW96YI85blASZbg+ROhMZ3bOaU7OYWSOZntE6/YXCAv2/k+GFAK49nQAeV1tsrYmJI3f35f2UzMAmYBs4BZIAcLzBbkpXTZpgCcIECMS9YIunADStF0QV4irKSL/UsHeUmhyFu7ZO/luv2YTGYcN1kCSzY2yna+8bkmuKPj455glnQOl3PSTQ3yJmtB298sYBYwC5gF5qQFZg3yYK1kLttUrtpMiRjJ3s8GYCbkrk0orDxRyEsbuxa4mnyozXX7bBJPsrFRtpCXFEID0G5K3pz8FWGDNguYBcwCZoG5aoHZhLxkLttMLr9UtfXmHOSlSCBJdh2p6zPX7XGgmYa8TDF5qcrlTPe9Y0redFvYjm8WMAuYBcwCeWmB2YS8cS7bu0W+5WXOJqo+807JS+FiTnmR5Lr9LEBeyqSQWUi2CNrRIC8vf/XYoMwCZgGzgFlgui0wq5CX4LJ9FDFb7/D6mCWqPmlj8lIkZUzEFRk8TzZJHFyfqXDXZqNyZVNEOni9zKiSF4DQiRavnq5r3SBvuixrxzULmAXMAmaBvLbAbENeUvUnifKTrh1aquzWrLJRsTp+JmjiWKYC8tLBaaYWb7ovnn4/2clsnyoebiIgnHSfLNzJE+k/PBU3j0HeVFjRjmEWMAuYBcwCc84Csw15yeK4UgFJEJiSGjohezOdkpXxWDjBVEBeYoarjjswzozjSJWpmupKC2w/o0oexpOphp9OfYIt6iZzYxnkTcZ6tq9ZwCxgFjALzFkLzDrkwXKJWaPpXJdJoQnHSLZPJshJBCwFkNdGO2pMBeTxwkinEPL9XOaUy/aZ5p94rMnON1UJlTHzm4UyKgZ5c/bXkw3cLGAWMAuYBSZjgXyAvMmM3/bNDwsEQS7bOoYzNXKDvJmytJ3HLGAWMAuYBfLKAgZ5ebUcc3Yw6TqYpEpmmanJGuTNlKXtPGYBs4BZwCyQVxYwyMur5Zi7g8nTvrU0qEHe3L2sbORmAbOAWcAsMAkLGORNwni26zgLpOrKMRsJF/7gDPLsQjULmAXMAmaBBWkBg7wFuewLatIGeQtquW2yZgGzgFnALOBbwCDProX5bgGDvPm+wjY/s4BZwCxgFkhqAYM8uzDmuwUM8ub7Ctv8zAJmAbOAWcAgz66BBWkBg7wFuew2abOAWcAsYBYwJc+ugfluAYO8+b7CNj+zgFnALGAWMCXProEFaQGDvAW57DZps4BZwCxgFjAlz66B+W4Bg7z5vsI2P7OAWcAsYBYwJc+ugQVpAYO8BbnsNmmzgFnALGAWMCXProH5bgGDvPm+wjY/s4BZwCxgFjALmAUWrAUKRvBYsLO3iZsFzAJmAbOAWcAsYBaYpxYwyJunC2vTMguYBcwCZgGzgFlgYVvAIG9hr7/N3ixgFjALmAXMAmaBeWoBg7x5urA2LbOAWcAsYBYwC5gFFrYFDPIW9vrb7M0CZgGzgFnALGAWmKcWMMibpwtr0zILmAXMAmYBs4BZYGFbwCBvYa+/zd4sYBYwC5gFzAJmgXlqAYO8ebqwNi2zgFnALGAWMAuYBRa2BQzyFvb62+zNAmYBs4BZwCxgFpinFjDIm6cLa9MyC5gFzAJmAbOAWWBhW8Agb2Gvv83eLGAWMAuYBcwCZoF5agGDvHm6sDYts4BZwCxgFjALmAUWtgUM8hb2+tvszQJmAbOAWcAsYBaYpxYwyJunC2vTMguYBcwCZgGzgFlgYVvAIG9hr7/N3iyQ1gKdnZ3y4IMPmpXMApOywAMPPCB1dXWTOobtbBYwC+RuAYO83G1me5gFFowFfvd3f1e+/3//rzQ2LRsz55G8tUCakQXeKtDxF4h7yf2U+eEfINfZpzp+jsfRzXPcJ82kcjmSm0Eue4ye+PSpU/LOd94qvJbsYRYwC8ysBQzyZtbedjazwJyyAD+Yn33+Rdl39GQC5BXmNo+J8UFO5xguGAaGjEhRcK8glw2PvqGjHynE1vxuPML4WMbjuUeBIuFIwRC+dweKTwnfFIzjuOALySFveDiZUXiOwED9s/Mc+hyRYTzxn466MFs+DdiEZ+UZRnLYt2BkWM89kcfG9Stlx8UXGeRNxHi2j1lgkhYwyJukAW13s8B8tgAh75nnX5B9R8ZCnoxFqZk1QQo4IZDxXxA/dVOwyQgBxWMnApmDvDE4qODkPwqLgHSAMAdiI4C4QuFrQ8ND2A5PvurvoMQ1dlAF+NlXCwX7Jnv4kDcCgPIfPGZayPOhD1+zYbRkHKnTxM4GeTN72drZzAKzYQGDvNmwup3TLDBHLDAvIM8DMiphynYAKYplBUA9wlhcyQtQXlFxESBv2IM8bFEIyINsNjQSUyXNOxAPFj/mqObnM593bIM8U/LmyP1uw5x/FjDIm39rajMyC0yZBeYc5IHeCpPE3tEx6/6jq5OQxx8IeTSVp7TxB+4LGiwE1KmqxheGocrhoARC5xB26p6+T8hzst6otDbGqwm10CDPIG/K7kg7kFkgNwsY5OVmL9vaLLCgLDB3IM9z1hLQEiBPXa1OwlNAoxLnx5ep1ka/Jd2rAchTgS7u6+X7btmD0XLOXYsjAhgLNDjOi+2DAugeDiSlYKxb2L+AzF27oG4lm6xZYFYsYJA3K2a3k5oF5oYF5gfkwTFLNc2DL4Ke77ol7JHt9Ml/nuo2jNg7fYxmYCCGjUreqHDnuJGv8PijyRujCp9PigZ5lngxN+53G+X8s4BB3vxbU5uRWWDKLDCnIM/Lrh2n5BHDqNSpYudMU6TfAPD0SY+qIp5T8/Df8BCySbmPr9ABEIdUCaSaB9hTtdCXDOOyn+fCdfDnXLk8ukGeQd6U3ZJ2ILNAThYwyMvJXLaxWWBhWWCuQZ7IUFylCwpxCnZ023qyXTG+p5o3gkQKH+bUrYtYvAK84RJmodB5kDcCZQ/cp65eT+PzLgRm4QLo+FRlzwHeMBU+hvMhnk+kOOlFM1fctc5rbSVUFtadb7OdLxYwyJsvK2nzMAtMgwV8yNubUCdPY81yeqQr+DEmUyF+VFXekj2SvazCHFNmAW36z9fZWDfP88eCwAh6RUUuq5aKX0GRg0ItveK5XLkv4a4A23F7Snsjwy6rNqbhdviZqp7jOO97lltRGlLAY5we3ycQjuAYI8G56HkKAY1e7J6fEKJTYHyfi/Ub8wj8GFQq3Wh0RElNlaq0nQ4n4Ioe971/OJrOp9cU5/CLxSQOgOfgrpvWrbDEi5zuFdvYLDB1FjDImzpb2pHMAvPOAoS8p1Enb3cC5KVDtuRGGC06nEgv8XpzgTcUwIYBY8kOlowv45CH7Fq/Rp2CSkyKC4s1Ji82HJUiKHUlxVDWeHzUuwuVAsBYD4+xeVQBvZIqxYC8oqIiKQbo8XgjQ0O6DV21DvoIdc4lq3F6GCt9uHTjDjnJT8EuhhNFRqI4N33AHBC2wxgYBBjFMQuYlKFFmZ1KyG2KinRwo3X49L1RQ/jxhP4rWtI5UGsv24vQ506FXM/Q/vfxcjM+5KU4aNzFnfC+zsc75sa1K2TnxRdaMeRsF8a2MwtMoQUM8qbQmNN2qH0iuzaIPOmd4J5HRB5+x7SdzQ6cwQL34sPr6wtkLdJBXm6glxvkETIKUyp5Sc7MlwBdBYjLU5XOhdZp4WKFPvITYIjwVgrIY907Ol75/yIwX3FJiYO6Quh+2LHQS8goRgFk32VLX6xTrZyS54PXCGhGK7IA7sh3sRiAUCFPAHIx6YuFJUoAHHKv8SjDBEAdL+xCyFO1zyl4hdrxIjXkJV6eRdhvIpA3FTd6Ksgj4Pl65CaDvKkwtR3DLDAhCxjkTchsM7yTQd4MGzzN6R7FR/zNgffvwYfZw/kzvKkeie+upZIXdAgylSAnyFP37vg9/Lp1ycad0iGcou6cgzyqY1Tf4gVNnBtX0YoqXpGUlhQr0BUUUvUD+OG1UAhqH2iP2qG6PjW7lpm37KDBBAzn4vUbW7jYOyeBUbFjogYVPD5j/Kp+Xbh3sW8YgMdOGdFYzG3DuD66cmPc3UEjdEN8pcqntEhiTankzQXII5/7mcgGeVN9V9rxzALZW2DaIO/Re0Vu9uWO4Hjm+Ydi9qbPYcsZhrygUiVp1mvfQyIbHhidx0JQGBPnnM4+Oaxw3m6aCvKSpxKkmca0Qx7BjJDnihYXxduKqeNQ8ZJJFSUlgDwoecV8UqUDWxUXM07PKXiENSpyVNNc3J1Ls/ABT+PtvBg1B3nUAj1ljzF6VPg0Ho8b4XUcd0hdxcMSjUbxpNo3pCAYjTr3rUv6dUWTmc3L+L+5Dnm02ZC5a/P2vraBLRwLTD3kJSodyWx5qcjeJ0TWLxw7T26mswl5adZqIUKezPBaTO7CmfzeQcjj0Xw1Lz8hjyoe3Z2ANi2J4kar0McYOwplVO0Qo1ccKgTkwW0LACwupkuWkAWAiwHQAGDFJYzVo9uVcptnRwBcFPF1LqnCuVO91rYKdKREl+jglWOhSxjHZepHjOodlLxoBHCnah+VPfbBxQh4LAKeKpCFOObcV/JohWBM3g6LyZv8zWhHMAtMwAJTC3kJH4Apx2OQl9tSzTBYjFHyDPJyW6t5trUPeXs8d63Tp1JVfksz+TRKnkdG43ZOTDCIb6BlTRIfzsUahLx4tiw2p5tWM2ZV5cPPdNl6IFiIF5iQoaVTtKdtgap8jO9zbl4GmLk+tjEAGOP8+D1VP/4jkw3B9+rKqDi3tJZiUZ9xCYxVqjBIeIsCImNRp+TFAH306sbwPz0LYwlBokzoSIzJS5ac4luA8YN8zsYjVUyeQd5srIad0yww3gJTCnmJLtpLHxR54v6xJ1WAMJdtbteiQV5u9rKtp8wCwRIqfrMudX3yDDlxRerEi1SQNyalNDCj5CF5nmsVMW1U5ZhA4UoQu9IodMkWwHWqLl3AVhHctSGAXzFi8Xx3rg90rmTIkGbWFmEbwiAfLHniaugx9s6BGmPvCH10wWq2LeQr7Y2rrlfyXgm+hrzYOyRiMBYP/6Oaxxg9VfTws9bT43+ES68USxDsXGeN5A89TU5rMWWXh9Ms/UDFhMOakjd1drYjmQUmaoEphbyHdok84KeAYkSP4BfPRJJAxyhJgZmlPF4QgjzlSYLxYr4alWQ7uowTz5cMTnUYk93fm8u4uK7AHB/cK3J/oh87BeQlQnUq+wTnl3JugTFMh5KX85pmsFWquaayba7b8/S5rMVUXh8TvZmnY794MWQoeUHISwUVLk5t/Ei0VIjCgPdmfLPk2/MI2nIs6aQSTuAdl7DF01BFI+QV+/ChLlxXEoXwRmCicldeXiYV5aUSiUQAW3TLcix02RK6Yqr+FUPxK9aSJ3wL7zMZlnm52J7Qp4kUjNvzJE5V/eKDJhAykxeQp3F7BEXui6+suYd9I3ThEvLooXUeXw/YnDvY9djwzZac5Bxw55QGM2WXikIe7ZPkoQWh8dhodfKmzN52ILNArhaYVshL+iGZZoSJkJh002QqYAJ8PfIeJH0EEgJ4HP2Qz2K7+DmTuSmncv80dhgHYikgL6uYuIQYyWySI6YS8ia8prBPKjD0TZcIbjltn2VoQbZroWOa7PWR6907A9vHlbwjJ1xJDI8zEgvy+kPxa8clDq0QcXAKA94B4v1dA8cM7kNkQahcUoUqDj4eTTklCa8WQWnTMnQFUqK18Vw2rEIYgIxJF6rWAT4IguXl5RLCawODg1DXos69yjg7xMoxns8lZjC+z+uUgb2HccBhdet6yp3nxqWyxwcTOrTkikIhlT/Om+5aV1ePrtkoIZI5uxhsJALIY2yeH0HoOBIP//jOKpxjOpftrEGelx2c7FLk/PnYuH6V7NxxkdXJm4H71U5hFki0wJRCXrKM2myggoNKmY2bZM0yffCO2yWZkpfFtTBu7FmCgX/ocftnk5Ti7TwGkFO5axPHkwSAs1X7guaYKsibzJqmUzv9sQYhL9ftZarXgoOa7PWRxTU505so5D33grx16Jie2qlLrtJHLu5aB2IOXxznOZXK6U/jVShuyZSFZAKVFifWvRzE6ffMSkW3C76gWbQEM8/NOqzxcqiJx8wLqkuAD1X7WBQZuMWECB4tFKJrFq/xfY4Nx1YRD/9j5wueY5hPzbp10DYExc8Bq8u6daKWq63nMn0JfWXaBYOqXwQwOTiI4sjYuBgKHwsiazItx69JGK6sC4/J7eNiZJ5CHo3vK3aJ16bLMBbZsnGN7Nx5sUHeTN+8dj6zAH8b4ZfJ1EVzpPuQSxeHl+QDd4xKk+n9ZOfNpMT5yx/YLmN5jAznyXr/ZGNLmOMYkE0Tk5fJRZ5tOZTg3ZBJEUt154yB2kxrluH94LwSod63c/AayXX7OJBN4Vokhbxcrq88/JUUh7wDRzVbUuPN8BtDn0nGmyo+y209qkb5v3ZcaZLxRyLGaR+IJH5hAprPhrqvdwzNSkVAWyHAqkSLGHsASbUNMMXeFIQ9p7C5TNYi1MpTOEOmbQgZta4YsivBQvevxuvpdoRGVw6FLldNsqDLFV00dC5uejAQiY1D8vch5CH5gq5aQNtgNCKD/WF109KNq10uAHd0Zzuwc4qgMrQmcrhfz2mVPN14dty1DrWTPxz8FQDyVkPJM8jLw9vbhrQALDC1kEeDZVJIslCbkrl507omk8BX0hisxO2SfMCPgabE9ye7f4YLKmXsXBrIS2uXCbhqOcSpgLxEFS/XNR2zDlkk6uS6faZ7eyJrMQ7ycr2+Mg1qFt73IW/3wWPaMUKBKOi3TRhTHMASXvd7t7qkBKdY+XCXfB8Heal6svpwqIznZcZGFcpQsITuWhY2VvogRDETFokSKH/CrwXoPKGuWUUQxOdhWyZiaL08dc0WShli8VwPWsCYQh+ycxHTN0IwIwBi/MNeiRXNnGVvW3VPemBI9Q9QSDDk8Qh9BLoIMmsHBgZRSoUxfV67MlUJi1UdZLcMB3U8Js7h/Q1OZdAphkkuAm0SOzuQp2ybNNtZeVvtv2kTlDyDvFm4e+2UZoGpVvICFk0bi5Xw4ZcWrPxjJoBOtkrXmEXOIkt1DJxkgLxkrui0+wcGkwmkcplfKrUuEQCzTYTJNLZUN07QHpNd02Su3nRJI7luH5xDpvlmvRaTvb7y8DdSEPLGiP7BZqqBcWeCPH/T4LGS7aNxc3R3JmManlvdsqP16ArQ7zVGlY5JFgi9Y0yeK4jsEiOiUNCYycoetNqtIw5Nw1JWVgYVL6SdLwhmhEQmW1DJ0261BFv13TKrA0kUKAfDcw1DtXOFj33g4/akMIwdrmEtw0LXLd3ULtUXECcAPdbLi2o8HnhT3bQjlB0hlcbwgu+udUqe41Q/XjAV5DGrdzYeOr4kSixfZrs1UumWrevNXTsbi2PnNAvw9pxSd20Sk6aKlQp+cGbrUpyQuhIc02Q/hCe7P8aSVSICtssaLLBtqri7iapbUxGTN+k1xbxSwleK2n25bj/lazEF10e+/VZykPe8vLnfi8lTZSyduzbVDHx/poMW187M8UFSd61CXvKyIVS8VMkDjDmVDAcBUKmyxhIqBCzNsPUSL4YIVGHUp4Mqx1g4KHZ0yxJQmHHLBIyy0lJ872LvCI9MxHCdJzhewJa6YgskgjYOQ0Nw27JWHmL9NNGE6p2XweuYx2XzagkVFmHmi5rUQYhzyRd03VLNi6BuHjNtvXor6grmvuxzy9hAB1HOTj7gJeKcCzOcHcjjoFJF/GjvYfx31lnr5ZJLdlhMXr7d3DaeBWGBaYc834rjlJbAB/WkgSCLD1cdRxbbTaeSl01ygG+vXCAv0UWuitoGkV14+hVtsk2A4fnzBfI4lnTJG8mUyWy3n5a1mOz1lYe/cgh5Tz/7vLz19mF1RDqUYFweFarxD43DSuJSJIyRVPy3fDBIFRHsYvKc+3Xcgxm0XukOV8TYJUWgWp0qeQQ3qniu9In2GgNcoaUY1DMCFHvXlkC547GZfFFRXgElr8QrheLUQ2bYqqLGwjFe71l6Y6OAqaFhuHLVVcv6eEy8cLXyFO7URevFH3IOgE6nCjJRA0oelETW1vP7uoYHAXos4sz2aApyPL+Lz9PkDnylEhiHPC/+L+6dVde5D4BcEd9eSqXxFRv9Pvhabhdc0j3TQJ5/hWw7a51BXm6mnodbD8txeU32dLykf5DsXHyzVMiSeTjP/JvSjEFeOnjICirmgbs2lySJnCAvEcwQw7Z369i+stm6aqcF8lJ1zUi3pon3SpJYz7Q1/zJsPy1rMV8h75lnZffeA6OAppwXRDwqUf6CsU/sOK1Ju8cOqzLn4MN1hnBQk+xBFUjdqv6bgQQMQhVBSt28nspFFY5QQVWPUMUuFi4z1iteHEM8Hk5FAAwVwzUbCqlqRxgsYdkT9piFL3WI27H2Hd26jKsrJtC6LhRU2TQej+VgFG6gyhH2dHsHe4zv47hcyzMXH8jyfDEog4Q8vxUaYZiuXgIfM2wJdKy7p8DG+D1vWwKqQp6X2UG4ZgkXPv1t+ZaDQz/r2Ec910fXyaU+ovErjhjoQMK9gmjIcfs47u9FkNYEF3dafXjipn6XiJRuK6fEbtsCJW+nKXn59/E/fSPqlsOyr+9l2dv+suxuf1oOd+yVtv6T0hvp1taCjaWNcm7TtXLF2vfKhZU3YCA5N0qcvsHPsyPnBeRNJEg/qxIjiYs12Q/hSe6fqSjxZNzRaZWpLBIXgqbKCrqxQ7qkj0mvaYobLVcXdKrtp2UtJnl95OPvFlXynn5Gdu/G5DzkciqUS4twH+ajoKZglRCjNQK4Y7Qan6MPh2/j3LWeRMUtS4aR6aouP1fOhEoZHwSuIoU4whRr46HXLNU7KVEgcvXtsL331Ng6jddz2KhqGxMtsH0B3aPcnvMheAHy2G4sCtcuX2dtPY3HI1zxffa3JWDGNU2vwLH2oWVCh9tew9G8+dHdGwkPYn/nPvbnoPF8qti5uEEmhdBLO0RVT9ureYkuOBssgXEDLpndy3IsHBK3YI82PhTMvHPS0+sVbXaZv0EEc9hWMIS5K2gHS9nwJ87P1xn91fIiCz2wD0KeY8/kkDfiZRpv2wTI22GQl4/391SO6d/b/kpeO/WM7O96VQ51vy2dA53IJnf4VgrhvLq4QkrLalEXshc9oBmqMIg7sFTW1G6Qi1pulctW3yZrC3dM5ZDsWLw9pzImz//gzMaNFlRhxgFKgvKT6f1s3LC62pP9EJ7k/ungKTGeLFclL12NtlxctTTTVEBepjXL9L7CGcay9wmRYAOQVK79XLeflrWY5PWRj7+RFPKg5L255+348FhFjmoQ1TmnEAUgzxHHmNf0XSpqviw3hvVcckJ8N+8sil0Kea72nAMmpw5p7ByemnFK1MHubEFWCLLhkRQAmSPBJwFRu2C4eLghUJRTzLyDArSo7vkuVrae0Mxf/nNeV304lnFqpEbKeXNwahbAi31sWUSZx3L9zBzAaR0+xgRGvOzb0VVWdYzApuVYqOw5tZAuYaqHnJ1L+iCCcs6AWBhDowB1LJqroatBWI27dB2Tes5arpG3HKr4ebPR+QfUWC/+0c3ZX6DRhRrtquYvYnAe419TXPTKwWzdCHetZdfm4+2dYUzD0ioH5HD3btnd+bzUly2Rmxo+nnSfNjko9/5wp7QNnpKqUJksKlskzZUbZVntJllevU5aqlbJqtqt0is98qUfvVe6hjr1uh7GNRgZ6tXM98pQjWysOV/u3fGHsrZg5xy0V34OeeogL12NvFlTDI0AACAASURBVCRzz7VbQfAQmYoUp4SayX4IT3L/CRcHzuK8tE+qRIJcXLU8zlRA3rjjZLj+E9csU8YrDxfcJ9ftp2UtslinbLOv8+XXhR+T9+b+w/HPfkIN0Mgjh7HJEXFNx/frxT//XWzcKHE42FAcTJJfQcgrUtBxD7/knWqIOLW6Z31GURetU+MIdXSPUoUrQsatxvah/h3dplGUL3G9YhkX50BUM3AZ16dJGl7fWYyHx9eix16MoZZR0QNzGqy7FyhvAopUUKP6pkqmgzxOjkgYi0U0u3fIK4/C+RAA9RyATgVB3Z/HRNwfX8PcGdqncOepeFQg1SnL+EMWZfZWgCVtigiuPiv7UEe7xQnZ25hg6PBRz+H2GYXyeNmZ+AXoQG/Uqz4W6FwCTZDa/R1ZZsZ9v5XFkA3y8uWWTjqOfjkhJ4YPwa36uhzqekMOdL4lhzr3SEfkmAyEBxA3KnLjhrvkM9u+m3T/vdEn5Dceu1yuX/MRuXvr56RW1qaYb1g+8OMNcNt2OcjzQjiKcfwwnr3RLvnNHf+v3NLkWlbtDf9EVpeeC8WvLq/tl8+DmzrIwyyz+aClMbLpsZrKaEkBLosPVz1eFttNZ+IFh5CtjXJW8ji9YL9e34A5umrHjTFVPF2S8yVbm2zmm2y/jJmvCfPKdftpWYvJXl95+JsiXgz54Il4okUcElI1sE2Yh4pDVMfoWmW5EG8/LXBCUcwvx+JDm8crqoipt9GPNuOBeDSWKBl1fRJUNPaNih52cZDnXoO8p8oed9MYOO1wxq8uQ5egpe5GMpkmOjgY5TjpFuXP/L6IGblQ0ooBjCOaIct2ZIjD0yEp+fE7dYEqNOIn7WABV3Ec8hh7x/l68Mj9nNpHV+1oogXLqNDGdPs6DQ8Qi3P7cYycKEuuaHwgX8W4i4M5KrSjD5za5UOHFv/KH2Nch/iLvizpl6wJQpsjNQfvwThMf5Fd7OH4B8/rgHDzBkKetTXLw9tbh/TD1q/Jt176A+mPdEpPdEAGkFTOPxxKcQ/VllYjOalEYpFeuXHLfXLfenzIJHk83fU9+eLPPyhfuPp7srPitpRTHYaW98Efb5E+xubF/0rjH424T3Gv9A+F5X5A3o1LnGL48cfPx3v9snP5L8t1q++UlsLz8tWMeTuuKYU8zjLdh21WvWxTFVNOBytZfLjqCmSx3XRDXiob0Ta3/GA0WWIikJfMZZurq5bjyzbbOaveuTzgRNY0zbWU6o+EiSiZyfaZ8FpM9vrKw18TquSxrdnB46NeWXX7pShT7As9CWBRwmxcBShvP68GnuJBiuQLdSfS26gfBp7axJ95LAT6+GylHxAENlXmnJKH/AcFPcqP5ByqYKrWjagu5jEZfiYw6RBG1TlV1Oja1TIpznVbxIxcnLQkxKLFhDxk60KZIyxqXKCCqG6p6plznbIUyhBij6jkoYSLKnlO+WJmriqHem7n/o0nYyDgzrlhXaIDE0SKdcJKrviC8XuQR9ctIS8UhLwA0MWDABOuLRaH8TS6+Hca+6jbBd217ntXfNp7KyDm+dA6hiJ1f9rYKZqb1q+WHRcb5M307d0mUOYG3pSjiJE72nlA3r/5d6RGmscN4+v77pe/f/PPpAou1qaSFmmuWSurlmyXjbXbZF3tuXDVvix/8rMPyrvO+pTcvfYrSafxzyf/VL794u/KX938jDTIlpRTTQ55bvNCXEwDQwPyqR0PAfLu09c++cQFsr/9FYkUxqSqaJFsX3K+XLXq3XL50jug7ll2bjbX1JRDXjYntW2mzwKZskan78x25Plogbi79uChgLuWH/ZBt92owuNUHdXuRs1BVUAzWQkzVPIcSGiGatxdmAQgCDlxwOP3DvSolLEWnlMCqTS5XrQsvquOZIU8xuW5HrQu09Z1rCAwsTKxKoo8mmbfUsUj1DkVjz+zdp3GyAHyCGE8H5W1EA/uARkzcPm+buM0PB0vx+fbgIkc0aGIq9OHMi7cl1BIOHS9dB3jahkWBUDCHkuoeM5sD/JUzwO5aswfgHMEGYqasUxYpJLnJS6r5YPCWoLINopvfkZtEOj8PrQeUAdgz0HeaHa0W1wvL1cPofTtXRfuGhjBPPjYtH697DB37TT/eojIv7d+C0kPu+V491sAuzflTN9J6Yr0ayGi8pIC+fqtL8gqGa+EPbj7Hnn87X+Sz+/6upxfe8e4ccbkjNz1rxvkfVt+W25f+dtJ5/G13Z+Qp048Kn931es8W8q5ZoK8fkDeb+58WK5Z/GE9xqeeulAOIDOXMbcoXikDbCMYHZHGmuWyc9m1cseWT0mTbJ9m287twxvkze31Gzv6xLjICbhq55M5bC6Tt4Bz1z4new4ejGNbkBucuuPi86jcaAybBwBxRsDPTj8LPnyFiDygvtKAGOQAhLF/fLAMin9M3RQ/EOr4b0gzOFlAWHNlFTuo4tGtyhp1mgOs6h4hE5DkXlGXq/an8CDPhxSXcOGAShM1mG2r8XduXsWqGKq86ClyXikUgh42cSqeD3ke0OGDKRIZxHFYZoUJCQ4g/U4f2j5N3bZ4QMJjFrBT9/j0FD3GQBK02IKtFJAH2It5Lmae2JlovFPVtVrzHnosNZfXVi7x+uDYXCmYsaSoKTZ4zfX5dQ8HcgqVehGM6n/+Wvlu+K1bzkLHi0usGHKiuXP+OSzHZI9UIz6tRlaM2fuF/h/IF/79DumTiJRi+WqgyjVUNEOVWy97UZuuK9wvX7vx36RFzhl31j985V2yv/NV+esrdqcc0cd+frZctuI2efeqB+T4yEE50XdATiCD9mj3ATndd1TeaP05lL8t8sc7n0o7q3SQp72g8QfRbZvvkV9Z96c4TqHc/8Qu2d/zIv5ILNXjsl8NomuhjA9LV6xPPrL9N+Uj65Krizmbd57uYJA3jxY2m7Il82i6NpUZsAAh77nnn5MjRw8pB6lS533SM7bNQYTnqmQgNWuAKADQbckBuoQGrdfmEwKhwI/L0wLCnkrnxZKp25Kbu8yDOET4x2L7MZ7Xd386NyxcmoBN7XSB+Dl11fIjQY/P7FuqeEiQQNJFFECG0Wm9rhj+acFjvKKhgV49uSLEIen88FoM52L8nRZIxtZahw/H8uP8dG58xyte7KMW32f9vFgs7EqkxEumuO+pwjmTjNapUwCjW1bjAgMLDOUxhKzFMMYQhqJRyJoUmFMU37v4PdbWc8qilotBYgnNR1t5p1C1krGRCqMERo7HlxL1VAR1Qh49w843S3c1XxvChy/nV4iSMlqAWv8xOYVJLLCLp3RqnCH/qTIK5RLn2XnhLrl81xUGeVndr4xAO44kiINyvOuAHO3Zg0SI3XKse6909Z+R9vApuWXrx+Vjax8cc7THu74tf/L4fXJW4075xMVfhbq1UUJSpdv81e5flR/s+548fMvjsiwJ5H3m2WukGpmznz37eylH+OXX7pCnjj6GkIVy6Yt2Sj9KDLH3Msuj4O8pKIW1cufGj8v7Nvxh2lmmhTzcg0W4ZgqGCqW2slE2LblA3jjxjHQOn8a15vUFjB99RAZjA/Kesx6QD6/+sr76ysCP5LuvfFV2rb1droA7txaOY3vwV1qqaqRmnTlngWyzYufcxGzAs2YBV0LlKdmz51UHMdqzld0gfDVrFPA4SKfXuSxQulGdK5RuVW3+5Sl9Xl6olg8BBBFaAsWNWddOCw/HBTHP/asHc1IeY+TKykvRjqwMtexQWgRgVDwCNQ9KVwkgT7tPILtWY/UAICXaVgx9Y8OuZ2wJII7dLpA+4SVbaGMLL2PVS0rwFDm6bgl5MXbMoFLoQ56bIVRBNz6CHCGLY/TdzAqsdNPGIcqpaLSlum+TPIiSiW5XWplwOhjBu4gLLKup1Jp6ESiNLKdCqnVL4oDPlV1xySj6GiFXx+3cyiWA4iImlNBGWsDZdzUTilkEGnUE/eQWnCeEKPxStH4jzLnC064WIPcrhv2LAJMldCXjqUooVD8WkqarvLt1QDas22SQl+Eu/l9Hfl+eOPR9OdO/X1r7W5Fp6i738hKRypIyIpAMDvfJu7b+uvzqWipdo49HznxN/uLJ++XuC78kd7Z8Zsx7P2r9b/KXz39aHr7pOWDPpjHvRaVbPv6zXXLr+vfLbc3JXbHc4Tv7vyDfeOVLUldSLnXlzXCXrpJlVetlZe1mWVmHEinlGwCWqMCf4ZHeXcsbnn92MQsetSVHIlJRXKmKfdyNED/+CP7gGZA7t/0X+dAqB5b/0fl38sc//aD+7mkuXyFbl+2QXStvl8tq3oF3F252rkFepqtyrryfkNyQthvEXJmTjXPWLUDI++lPfyJPPPlTJSDPg6hf8bkOUPLq2OE9inqukofrPOFcua5d1zBryXmvUVlz7chICQ4GXckTVzbEr703ohkThBZCCL9lLB2zSvGhV1mJwqpl2kmCXSPYpsyVN2bLMoII4YXdLAB/PK8G2lGRY3otjwXXLXycSItQpW5EM1rx0DIlhfohQ3VO69FxP1Xk2H4MhZd1Hi571Clhbt4sg8KxMOFCa/i5wDrXttZzyfIUCnm6D7F3/MNvHzc2eRl9c6FCNi1vkZ2X7ZKt55wt5VVVCs6gKzwBugAsdu9gkgaVSyqOfr09hTuCH2wCh6+EMF5CnvKhQpmzu/YD1s9U9x6nyXhGutHobtZtdQ5OxdUOI4wR9BRe34kLhMXOYV4A8g/f/Repra4zyMtwN3/62avkxeM/lYbaNXJ+85WyomKdLK1uwXOZtBSvlX/Y+6D8/Rt/Ke/a9im5Z93YLNe/P/5H8s0X/x/5g2v+Sc6ruHXMmd4efkq+8KPb5Xeu/Z+yqvgceaPvSdnT9rzs63hRDnW8Laf6D8tXrv8H2VzCzhPJH62yX/Z3PCMr67dKo6zBNVAzod9N6SBPbyQN/eCFxzAMFh9HEAYTm8adjZDXL+9GTN6H135V3/3Rmb+Wh575JDralKLWJJKd8EcU79XGyhVyzwVfkR014+MNJzSJObaTQd4cWzAbrllgJi1AyDtw4G1ZtabZqUAAI79mHJUbqmHs8kDycp5bummda7QY7cNYW47JAsPsTqEJE3gdEEYYYVkSgpgWL1bacGCmv+wBHNrNwYOTIu0J6xInCHn9fQNQF/fJ0089LXv27pFoOCYhfCCEWOZEky7gVsW+ZexYwQxawFeBQhWPgXNjfISsyPCAftW4OxpWFTG4dVk0GT9SVWOCBeFQXdOabetsoJDn+0LpuqQ6x760dGuqMkZ3Lbf1Yu40qWO0rlwqJwpjBROVPH7w9QwMypq16+SW294pOwB6VfV12vliCHaNqZtUXTOuJA1/oEs7DDgDCEcH4TKGi01bwmHcxdhR4xIJr3idqmIMqio/UDnPCOr6sfQL6wrqodjyDe+7zh8O8FxdP1f0mB1CNLmEyqK6rfEhi5ipIRx3sDMsWzZuMcjLcOP+1rNXyKsnfiYf2v45ed/a3x+39eMd35bff/zDcse2B+Q+jVkbfXxz/2/BJfu38u0bXkFP2JYx7xGs/vOPz5O+oR4ZDPdI12C/rmkICmE57o2VtefIQ5f/aEayVdNDnj9sFzfrUqMCMaWJFsG9taiiUS5b/k65eMU75OcH/1n+z75vAvIwMb17EXKB67tnqFs+uv0L8r7Vv6dHeKrzO7Ksbj2SUBZGdw2DvJn8xLRzmQXmmAUIeXQ5fvZ3PxN39WnGqkbj+KkUzl05kQd/jTvlSksC6yHc9wAUuFKBVlq8mCChkOWB1anTrfLUk0/Jo488Kq+89opE4YKtKa+UcnxyqauW7kIMr5RuREBlAWFL3ZNQuZjYQNURAAI8wXFxJnwYDME/rKkaHrRSS9B2bAQ+AhFj2BR0+NXBqAM1xqaxPy1r4nkxbZTAyIEKlqMfVNlEx7jesWMffCWCcRTDPb20eanUL10qw5hgDBMJwy59cCU78HRCqEtEhh0JZ3gvAtgjzDJBg7GLw4AyV5vPAaimoXgxg74LnXahveOuXO/4fl9ebeNGZZDjYIFpTdqg+keVE+cdGdR4vh1nXyhX7LrcIC/DDfKpJ3bInjPPya9f+jW5seFj47Z+I/IT+cxjN8gNmz4qn9jw58h53ScH+l6Vw+375LG3vyvl+KPqocteSHqWP37t3XK844i01K2Rpoo10li9Uhqq4HataIEytxp388yUI8kO8rL7TVKEa38AF3w41iNVBeWAu3Lq8l7IyCgwUvH76LmfkztaPq8vfgplWY727JcLG6+WK9e9T3apwjc2LSy7EcyNrQzy5sY62SjNArNiAULeoaNHZOXWjc69qK4Tl4XJRARVwAAHRXARFhWWQAHi6y5BI4bgf00EUNenSwCgy48146jwUPVRxKMahQxUQoU6TQlRxA6ew1OJVFFSVnJASZjo7OqW0ydPA2BiUldXizpfJYi905xZbEHIGwHkFUpZKCSlcCnSjUk1cJjJF2iqOYxzhkJQ6jCvqGbRIvbOq1HH8TLmLapKFcfHWESOHyUcNLnBKVru4VyzzPjjnDQ5VRvnOiVCXaE6++weyUCQhY8LMP7ewUEUrR1E4kUp1FHG6TFwi/5v383F4bBLBk/PrhOMGYRNWLIFY9B1wj91PfMfi0gzlg7qp6qbmmiB98iojLejuxvva80/n1W1DA5B2iXV8KEZwjy+lnpxLdmGoObRGOdu3iS7rHdtxsX/2M/OliMAts9f+x3ZWXX7uO3PyNvy8ccuBJBVSyWU8DN9p6Un3KfLj1tP7tj4MfnEpr/MeJ7Z3GAqIY9XNEGvUBVlxMTyHuA16f2xSHCjaj043CN3b/ucvHvlF3TqH/vZeXK45zX9443X/KqajXLZqjvk6lV3oYrg5tk0z7Sc2yBvWsxqBzULzA8LEPIeh2L281+8pCoWAcBHFs3i9BIhtNAH3KD6M1UuQo4GTLu6cpCcXGaDCmD86pfpIDkQHkGGmojgVfXVzFq6gVWSUogphBumBOcIw21JRau8skrKyyukqrxG6uqrcQi4oYb6tbUZIbEY3S7KAHcVAKJqbFtZVqmxgJGBiAz0UWWKIpnAxZcR8Aiog3RtaskUdrxAv1u8p65aVbvwM97XQsmeAuZW2dXG4+sRqGb81NVq/jSFZqv6oJfdNZEU8ohNOOYAzl+IEipV9fUaFNnV18uIRhRpRm0yKms8F8zFwrIMWC+B+1q7jWAe6sr1xgvr6AciHxo/6ZWpGYLyR3sT8HSdeUwtKA2K8CBQz6P7uHZwPCi3057ATD7xaFBd9Xhz8+omueSiC0zJy7D8H0G7r/bICflTlDpZl6R3a0y65N6f7JSeSKssqWiSpsp1sgJ9YZch+aGpZrWcXXox7F2b3UU2S1tNJeS5Xyy8ptENBjF8xLsiqPGuVZr/YFmnGNTL1XLL+o/ItqZL5fd+8l7piLZB0XZ/uIShB7KWZVVRtdx93heRgOJaqs2Xh0HefFlJm4dZYBosQMh78tnn5aUDh1wsmpYrcZmhBBm6P52aw1+YrpSJlhPxCvpqbA15De8Vsxetp2q5xFXCAiHDd/WxC4QreeKyU8kMLN/hIMlliBYrlCl8AAJLipBwwcJ4HFsB4K8goooVjxOCOlVWWiLlKDdSX1Mli2uXqKIXGQgrKKo7sgBuTsIbIC8Ml2Z/OIwMVsSXsZsFPgQg+mkvWQd5dMlCrdMsWgKu/2HCOUL5Y6szgCJt4RIz+B+3c6qZA1x9O+0jFeQVANgIoTRxWQ3aTZWHFKqjjClE1i0zif2sWi/nWcFPy8WoI5o2dTrnCOIX/bZoriK1U+KcmuqSMTQukskkhESnDTq3OZVZL/lEE2bcgrm4SrI8lRUPgguxXtvWNcnOi843yEu76hH5wI82SHikT75xw7PIBV2bdOvT8ppUwrVaCSdrxgtpGn4fTPaQUwt52Y9GSw0hM7ku1AgbaxDIOPv1ozTMDevvld/Y/FfZH3gObGmQNwcWyYZoFpgtC2gx5Bdekt3HWz1AcwHRGvel3R38eDwSjctEpVDn2p65D33+zy9erOkBquR5Ch3f07JwLpCfb2vANVUwogfdMfzeC/Qv1jptrk6euo+1Lh+hCn/PQ7mD81Vj8cgoRfiLvrIsJJUotbKkDg2dGhrQjxNKHgrDRgbRdD2CCB6MhckjmoCAnwfgxu0bGJAwQK8f4NQXIabRAUTgc6oBE3SZmEA3qEIVBqh1+wBg6mr24C/e01bVtVHIU6bSR8CFG0ilVfEy4aEvAaKcxxp2x5gL8dQ2a5inU+BclwlXRoWZyHSRu7ZstI/rGOIew8N0Rzu4c7CA7ahGcuyeUuePkcvlMnC9Gni6fJ7ddRp8wWVGu9Iq7jx+du7G1ctlhyl54xc18MowSpnc9dgmlAypkr+55iVcx67G3Xx7zBbk+fXUGb/K9oTqSUh4RJAo9I71dHkn7887V9fCIG+urpyN2ywwAxZQyHv+Jdl7pHXM2XxRygcB99W96j7kR12BfMf/lepKmvJ9B3T6IJQp4PmZofgKINGmZPjKbFyXCTqk9dpcpWRu7wr/EiZYG4/9LFS5orpEKIE7tgJKHlW8lqYl0rx0MdQ9qnFw6wLS6JZFwT1kGYa0s0WUPWYR39fT2yvtHd3SiQzern6oc5DOYoAmvIWxhhTywlD8CHbaQwMDoLuHyQdaVMVzaatLk2VKvCQNf8I+3o6BPBqD3TdomZQJhYRlQC4zmjX2CEoqy8VAsdRUFXU/ucxEloihezXuTVfAG21w65TW0UxfH8Qdn42nTFcSZ1SCjPOiD3z+Lt7SO7DkREZk3RrrXZvpVu1HGsXd/7pZmuGC/bPLns20+Zx9f7YgT69vJhzBa6B9oUf/0orbMoJwjxvX/4p8ctPX5qx9kw3cIG9eLadNxiwwtRYg5D0LyNt3pG3MgQlfSX+hpMhSc+5Oug7HQp6CA/8jGKnI58WO4TUqTcQedrAgzCnkQcnT5AYmVjjHo+5P9U7bmuF4roUZg66jcNUibxAq3oqWBmlcsgjZt4Q/FENWAZJyX0jLuVAJY2cKult7evCR29Yh7d290tbdD0UPsXaYVwR9xGL4hIji5yggUbNgGYummble94oxSp4Pea68iUNdPy5OhU/v4dnSs6nroJH8oYpo4MkadSxFw2xk3U0hjxDIIHTYigqo5yJHinEc4Pi+E+1Gz0VFctSnPPb8DghHX4sfUj8wA6/Hv+e6OLfu+jUoVnHxReauTXNrdshh+egPt8qmRZfKH1382NTexHl0tNmDvMxGiMQG4a79oHxq09czbzyHtjDIm0OLZUM1C8y0BXwlb1+ikufFzCWOZxRhxr6jkKfJAD7k4XsyAIvvktA89YsQRNYhmKDknMJcCd7XTht4hpBswHInhD5mzzI7ztXTGkI8nkMUbWFGNYuQV1Ysi2qrZHlzgyxrXAz3LZI3wD/MumUGLdMS1V2rRZWh5EGN6+vvl+7+sHQA9lo7e/D9IGrURaV/ELF6zMyFGzeq9eOca5ZuX6d+MRZxFJziJU281h2eTucs4PNU3EyYqe/R1Wzk5A/XG5dlTRgPiZhEZA7TfrStOz7Rl/oiv9Il60Ee7RtPdqFa6DKU1UWOR6JSl8115pdpCdJfsBCF64oisn7tCoO8DAY9IW/IfT+8SC5t+WX59PbvZGP+ObmNQd7ML5tB3szb3M5oFpgzFvCVvLePtY8Z82j5kISpBOWewFt+4kIi5BECGLzv1UdxwOFBHuvSEZ6ozDH+jb1QQ1CuyDLDjH8DtBDQNJsWEOPyedlbluVcmFHq3LWLaitlxbImWbm8UWqqKlAwGSDIos6AoVBphSaPMB6PdfPowu1HmZKevjDgbkA6unqlA2pea2e3tOPJ2nIsG8M2Z250BYjfi2hPXDprqVa6/wg4VPKwUbz0i5O5fMBz+/uObS8pWbdP3gnDN6dmreLYTDgpRbwhQZnxgsxupguXcKeZztjBC1n0YpA0ylEP46uF/leXAOP1GE5ydWrspU9wFOnwpILH5fbhPVGY1PLSmOym9QZ5mW74gyPPyq89ernctulj8qvrxvalzbTvXHo/3yHv+vUfkPs3fWMumTTjWA3yMprINjALLFwLxJW8o2Nj8jz/4zjD+OpV4huEH+LFGMjzXHt0/bL0h6KRB0Yj+JoIeaxrV4JixzxGjO5SgBbj9ahksbyL6les7QaVC9octosB8opUyVuxDM2YVrVIXW01IM/VcWPni8oKZKni5yigkbX4mMk7gO4QvVDvepGEwS4Tnd19cupMu5xua9P+tSyTMgAQ1OxUFmRFsB7bmWmHDA/wXFaxy7B1ftTReDYf8ny9LjE8SF3XqcU8VfEU8gC4ZeXlCnmMEyyAKkm488vXaDkbtlfjYsRp07ezW6FRyHNZ0K79WpLr3Sup4r8TL7jMVSPwjZmhntCrI1goa1c2ysWWXZv2l8ibsf+Q//LDa+Xe8/9Ubls2v0p4BCee15A3NCg3rvsAYvIM8hbuJ57NfEIWeGiXyANPilg/3QmZb1Z3ckreLyRRyQvE4I8Znw8g4yDPi8kbdecBgxRknJvR5Y26LFzlEUKewgaUObojtRgy6tqxowVe7R/oB3CF9b0i+F+dkkdwo8KFnrXU1aCIVQHy6mvQ6GnZUlm9cqUsqqvGMZCVyiK/SGIoC1Wo8scYO8avUaUbRCmVCKBtABm2fYMRAN+AtLV3SltHB+rr9UovEjN6evtQuoTb073L9l90iyK3F2N2I+EcCHlMvAiodZyR58bUGcfZj3F13I4B4qwmnXrZaSM+StCvthyQx/qBhLxCJJEUFYTwDd3bPDAkSwKwjoUH9BVCl5wSTLzw3bVjkzECY/DGHByVjsJT9fzXR0M1XVkZPlqaauXCC861mLw0d/LL4R/KZx+7VX778v8hl9fdNav3/HSePJ8hL4yYvBvXvV8+tfmvp9MEM35sU/Jm3OQL74QGeXN3zQl5z7/0ihxr7R8zcbTw/wAAIABJREFUidEacYlzG1Wsgu+w1hr/JUIe2YFKHCGP/9d6a2QSQp4iD2PyXJ/ZEbhTQywZgmP19qIPJ8qgMF6vRCGPZUqo3qHICUEPUFOAjgvVSLyor4O7trkR7toWfF8t5RWliNUrR1weOmGwvy5qxrEkCuvNUT0MQ6ljrbxBKnZhfI9M2m6AXTcSMcL9vdLVBeDr7NQyKyyU3NPXD9UPfVvBUVow2XMc+0pegcbkuYg5l+3KOnVOYXPfcz8HRGqHDJDnA5mDPEAqsoO5fyGUvEJk/xIuR7x6hfq9B9AO9Ci7OYKkzZyS57cu49olk/F4SFcLL/hwyRfqr43v5R1aj6k9dAl5zXUGeRl+BTzd/U/yB4+/X/7ohkdkW+jqufsLI8PI8x7y1gLythjkJV3GR+8VuTnXpJRLRfY+gcDceXtJZz+xfSjNs4EqfRY28aFJ7sHv2IezP8dsbWmQN1uWn/x5CXkv/uJVOdnJ5ILMj1Twx84RWvPO4YU+CQR01Wott3jdEB/yqDtxa2KTU7i0pZqG7yEBAuDFZwFr45ENNftzSDtcwIOLRNIwAG4ESl4JetqWyFrUalu3drVUVVdKRUWFKmAsElzGjhCMRcPho153C7ps+wF3EbhwCXx89qN23gBct729XdLb06VKXj9+7kdhZbp2+/C1DwrgIPbT4snxxBQmgCBukKBKmNP6fjgf3dJewoQiF4tKKxgR8oIwPGrzoMpGVy0hrxgqHhW8wmK07oCr1pVOoYKI8/F4NJvSmN9D1wXT0VZ6vASo09qHgWX2i1LzRaaa8DEmZ0SXUiMQ3SPOiARNt+Wa5Yvk4gvPMyUvze3z47Zvyp8/80l5+OaXpEE2ZL7R5ugW+Qx5zK69BpD3GwZ5ya8ug7zJ3XUGeZOzn+09PRYg5D334sty6FR3VifwszUTN3ZYNzYmz7ll+aTrdtQ/qfFeeNmBkgMR9Llw3/M9bKDtxViQGGVBVGDC/kzSLWa2LrYtRZujckBeMZI16qrK5extm2XLFhSbraiUYrh8HeRR8SMQEUALJMLetVDmmHzBUip0xxL4WCKFLc9i4UGUWYmgRh6gDuodIa8PCh7Vvj7G8PEJN3I/3LeEvTBKvbCLRhQu35FAzboiAFkBoE+7angq2AggT9U9nI94ls5dS9sS8vxnURGOB0WSkMdkEoU8r8eFlhSMQ55XQsWLveNJXIawIzN+r0WUPWTzhTuCHgFPEym8NRyFOpUmx4ChW3va1UXqrV1hkJfp5nnk9J/L3770BfmfNx7CCtZk2nzOvp/PkBcF5F259n3ym1v+Zs7aN9nAp9ddu09kF/4oQTiW3POIyMPvmFe2m9LJGOTlaM5H8fFxs9vnwb0i95scnKMBs9tcY/Je+IXsP9aR1Q4p3bgufXOMkqdZtB5k+IkXPInTf/h/p+Q5PPQSBvBdCVyHQ8yEBeix4K46GaFMMRYvGhmEQjgE9Q6Zp2hdVDQ0oEWQL7rgHNm8ZbO6N4k2pXTXUgnTdhquXAvj8MJI5iB8EfJc7TvnjhyCesgyK4wNZMmUQYAeY/fo0uUTL2O/mMbv9aKIMgsq9/T1SQ9cvN1d/dgGcX7YfggQFULDXLpY9ZwsDcNJa3N1zgP/Q5/fsY7RsaYPumudkscyKugti9jCQsbkqbvWdRwZhTySmF8nz6mn/iNeK4+KnCZYUM1zI3Cg57KGh/D9+Jp4fkylO1qwfKIrmIM6eSuWmJKX4e7538e/LP/81l/Kt645lNV9Nlc3ynvIWwfI22yQl/31ZZCXta0M8rI2ldvQIC9Hg01sc1XyAHkHTnRmdYBkfVfjtJAt5KkylAB5XjwZ3bKMMmPvXBYwZvkUgghj9hg2FgPklUHSqy4FUKKC/aLKEi3Gu23rRlm5apWUlZVpckRxqFT72JYxxg9ANAp5qHsHNY0FlwmRrlcrnkzMwGus9kKXK+PxIrqNK9JMOFT1D4AYhorXC/duT08P3Lv8is4ZgL2Ori4Fw5i2OENWMACN9fa0GAtdrho/RzUvs6kJeuquxRwKC0sBeS6rthCqnp/wMQwljeqbS7zwQDneTs6dI55J6/fh9dzMcRXPw3JV8jQLenRs8fjKwGtjIc9tu35lg+y40HrXplvV7xz6vDx74ofy0M7nMy/+HN4ivyGvX65Edq1BXi4XmEFe1tYyyMvaVAZ5OZpqMpvHlbzjWSp5qXpyeYkGwZg8313LOnlBdy3VIqcjOXetS09wih2/H6aqxobjACTXk5Wl5VhOBUWQ8XMlvhYPh6Hi9crmNSvk/LPPQvB/g9TW1khxaRnqH4fAQ3B3Yj+CHo/M+D/G5EWgojGmji7aKCCO6h0TPoajSKwA6Pl9wlgnL6ZPps66WnkxAJ7r4AHXL/ZjUeVBlFfpHxiSjo4uZOi2oxxLt3T39CFzNyxhwCTVQ553RBMbmHxBvAWwpdXyeAoP8tjijAkXjC1kZjK+90uoDEN6U4esSqMeOaoRR4vZOJP6/Ya9EjbeHPiWD3t+RJ9/LY26a13XD6e+Jn+sX9lkkJfhJvzGvk/Jib7D8oVz/nkyt2ve75vPkMe2ZlepkvfNvLdjLgPMD3dtAAbHDD5ZYkEWCk7GQP/AMR7BZ8g4L3KK8aRyC/rn813S9+K3nZ+Dkm3ZkCmFvMD8MtrT2yBxDuNiLBMTQpKcI6ktcfyM68ExZGnzuJ1SXeVJEleS7ZPtuuRyM83HbafKXasJAHEQ8MHNWYzikYM8Jwk5J99YJc9BHv8hRo4uTkAY4cRVEwH44Wcehx0xKsBIJah5VVMmcsH2zXLRudtROqVGO0QUo0NEEdQ8ujYJMMXaJoOKFzppqPsUCQaArzDq4Cnk4cmItEIt4QL1DgoeaxVTvaPSx688kCqYhB0cq0hLmFDtA8ixFMsg2s/3ootGDzJzu3s82OuVTkAgEzy0ZIsXm0dmLCpAjF2KjiJxyNJSMWxp5nrZsnMH1Tzdjw3YvT62LnkW/4unvXqym1fexEl5BOeAHMc10GyWUXRz7trRbcb0rsW+yQHPbb9xVbPsuOgCS7xI8wviz976KN4tRfmOv5yPv0bic8p7yFt7F2Ly/vu8WoNZh7xsEjYS4cqHqKQf1EFYSJGpGj9nEoiMZ66mWuY0+9yDQuWvIUOWMYjxR5YZsFMFeUHATDWFZDAWh7xkcwgciPvu8ereJTt+MhDOBHm52DxXyEt3bAO9zL/L4u7ak1m6a1P0XdXYMA/g4uqcMoAX0+UVQ+YrDi382LDRmDz3CmADbtFh9Wl6mbV8DQDGOLNCvM4aeUtBeJvXtMh5Z61H4H+zVFWUaaJCSahMhhWKPEBipqmWTUY8H04VVSUP2bUAMEIca/MVg2hY+a4Q4FaA2npMKBgmCALiqOYx4cOHPpYNcXWDmcRBly5KsoRHAHoxCUMJZN29ju4u7aTRjZi97t5BdNbo06QNlnGh23dkBC7XQLGZZKvkOl7APetBnnPXMlPYUwSRXevH5DlT+jF4PqhhHt5LzHpOdQ5dBxySmcGJXmQ3TSbNJIE/pUC3x0YUoTbIS3+vfeWNu6S5aqN8YOXvZb4p5/AWBnkzv3izCnlBwBv3gZug7ATBJL5fFqpNMujwQSgxGSQ4nsT9gnCRuF8iSEwkyWRKIS8Z3AaUt2RwkziH4DZJwSp4juBapYHgZOedqM2zislLo/pyvt97j8gT98/8TTeXzuiUvJfGFUNONQfHC2NVIX3Fk3qcAuQreSyY63e5GAsKvjLkV5PjPtTb+Dozawl1pBR2t+B7dK+GiqHyRfrhpo3K5nUr5apdF+nXctRUYb/ayipk1qKNGWGO7toSuGpj2E9r2+H0UbwRZlwd3aiMwVNXLTtpOMhjcoeWGIEKNgTXLOvnxbC93wzCKXvARQ9YXb9eqIPowMYYPvaRpXtXVT08mZnbiVi9dtTc62D8HjJzmakbjrLun6dnalFj93B6GaLsvAQJFkX2M2wJn6yTp65aZvKyby3trGVq+NRoP3Wt6oOJHt6iuBZ1nB83dL5yBW2dq9s8pqVufC3WXyvEPVKBDCx3XOHT/bhGI7IJ5Wt2XHShKXlpbvw/evU9cl7z5XLTkk+m2Wruv5XfkMfs2vfIb2351tw3dGAGswd5ATBIqaik2ibDhze7K/iPccdO5aoNnCuVWzYViAUBaSKAx7FmVKiSXXZZqoT+rtkqmMnmEJxjsvUKjj9RKUyp5E3C5tlAXnxMOdppXt3hk5zMaO9atjVz3RNGFTk/cN+V4uDDKXCZII8b+kH8blst+gFQYXYn69fxKEOxsBbs9V2KWjMPb9AVqmehmsdEDPIKFLDy4X4ZHmyXMnS5uOTiC+WmG6+VpqYl2pe2pLgQhZTLwD8lUOGcS5PnYnbrEOCGShyBzWXVIk5Oe9nSL4u5eecrhOoXY6FijGkIcXtMsGCLM7+gMAelKMSsXDwVYCHzDWGMLjMX76my5/YjULZ1dklrRzsgr1sLLLd39UHNK0Y2LhAJ25ei3ArdsjQDx0bVTeP+1GCO4Jh8UVqCWENk2bL+3hDBUHvXAvQ0Xo5Uy//89nFOmdPOG96qja6Zv37+ew7sdJU0HZoH8taX3Tziaz1+P0YY0o29fvUy2Yn14LVkj+QW+OJLt8vNGz8kF1bePq9NlPeQt+bd8ltbvz2v1mDWIC8dFAQtnEq1S+qyDSZ64IP96wyMS1C1UoFOVkpaCkCciuLEMwF56eaYyaWa0T5ZgHciHGY8Ji+EVFCeRWxm0KZWZmViv7dyhzyeh2rQWNAb1X5Gx5GYqcnsUkIRW5MRHjTpQUFuNF6P4OSKArOosFPRFA6h3hX2n5IQQK+lpUkuu3yXXHX1FdLQ1ADRCsfUrhnAHTyHonSlshbekAwAJAlpVO3CLLAMdY1Zu650Ck9NFzDPwaSGAhlEcPYwQI/JEexXS1CLILkiTIhjXKGXxcpzhlCImR06ikihPA72KoRCF2XJFS8T90x7h5xsOwPQ6wDkdQD2BqS1G27dfiR1YLtigBufjAP0C9DEUPtPa9bhXDx0qKQUKiYAFt0uXGs1dtFg8WU8dSmc/Zw26IDcQd7Erols92LFPYO87Kz1xRd/Wd5/9qdlXfEl2e0wR7fKZ8hjnbzLVv0n+fS2v5uj1k0+7FmDvHQu1+BQU8Fg0v39D36CHRTXu70afcEP+GxctdmscFCtygRI2RwvK+DxDpQNVKaNc0vizs00h4zjS6PKpTp2NvGYQduNUQizgDzum2gHg71srsbRbWYS8ugeZIszV44XGAPYYj0RFzPmKYWqAAIACWJ018IVy/eHWJqk5yRKphTLBSjXcc21V8n5558rDY1LUTalVJMpBhEXFwHYMUl2oD+Mn5H9Gh1QxY7K3SCSLcIofaKxeNheFUQqhYBOQiLBbRDu4EFk2lKVcy3DAG1hKHf4XmPkOH6ohiUhPBH7R/CLQLkbAVURXgmMwxgDY/rY73YAYNmOGL1Tba1y8vQpfN8jpzrQJq0HdfhQbJllUIqgyhHWtBaexg3idep0dENDtSxhnTzE47GlmUFebtd3vmz9+y/fLr92zlelTtbly5CmZRwGedNi1rQHnX3Iy+RKy0HJ8aHBV4zGqX1psmonAxyZACmbZc0IUYGDpIO8rOaxgCCPZktmE0u6yOaqFHWxPfs8Y/KyddfyuBNT8jQGTN21ABoNvnMJFi7Jwh1Xk0cBXixnQsgporpGOEOixEi4W1a1NMi1110rV19zpSxfsQxKGlt+FalS14dOFIy7o5rXj0SHAfShHQYwEeSYMEGXLdVDZtQS9hTwNGPWKXks9UJ3bS8SJgbQN5fu0RDcpGwhNgD/Kmv1lej5XM/dKPvhEirDdP+ymDLdvwRH5wIuQSmXyqpqzfhtR6u0I8ePyqnWNhRSZqxej3TAlRsGQOLMAMYS1PLD+RlDSAAtQo/eEAorq1LIkitsnQbIAx47JQ9gOE7Jc65b4rIpedld/zO11R++/B757DnfxOkqZ+qUs3Ieg7yZN/vsQ16GXq3p3LqJEOf/7Ks1iWrfXr+/bpJzpotXy7QseQN5wbImSeB5Wt21k1HyMoF+sgXIUskbs2timZaJnDfTxTDP3p9pyPO7YmjnVfZ5BVSNZn+6zFW6H0fwegmzKQBhPVDCevt6pblhkZx/7tlyww3XybnnnQsgisjRY0elk0WIAWH9UO8Y58akhkH0mg0P9MhItB+gVoQ4vjJtdVYO12cxlLgoMmd5LiZ2qBuZaETFEFJcPxVAuHVZhLgI6hlbk/WizRnr4rFeHpU2qoERFGZmVm1fH6ExDNjDPjhMkZfQwBZrDY3NsnjpEqXa7t4eLbHSxfg81NQ7dboVhZR7cd5iuH7LtEgzFUm1AQ5EhZFxgn7v2vGQ51RO3y3uSi3DdnhB+9qauzZP7taIfPnVX5VPb59fAf/JjGuQN/OX3KxB3mRj8sYoNIS2z4ts8Npcxd16CSDwBty3GqaHMiGJWZW5KGmJy5QvkJfJBZ5vkDcZm2eTeJHqdsr22pv52zH/zjiTkKdpG4zHUxBiLByzU33IcykfhexVqzF5QwpndLN2dbVrzNq6tatlx46L5EJkclZXV8mBQ/vlxRdflHbEu7HDBSGPHSmGmPzAuLjIgJSMRKQcsXPVNbWypG6RLFpUJ9WAvRC6SZSWFkt5WQjJD3CHgqx4zjBi/9j2jIWPh1BsuH8wqqrg6TNwt546JWdazwDWulTVc4pmCdgwpHF7hNYQs3qhLDL2kJBWDSWvftFiPOuksrpSu2B0d7dLe1ubnDqFryiizLIqBZooApWQkXWwzRDGwvFQfSwBmJaWV+r7Y5W8AORRjWR2MCPyFPKAfAZ5eXHDRaVLvr778/KJTX+eF+OZzkHkL+ShEDpaIO5a/S75zNbvTKcJZvzYswZ5weK3OWfX+mYKQNw9fqJFgjoTV/sAgk96WbdJ47Im0Z0j7yAvhUKVDgIzzSEjkE1AyQteAzlnJWeRmZvybprMvjN+i87uCWcC8rTBQiBPQxMU8FoRkys8yHNKGuLQtHMDAAdww0SCPqhxg1DA6Pa8HMkWl+66VGpR+Hj/gf2ye88eOXDwoLS2dWiWqcbj8YmECSbOFqEGXqgApVcAi5VVVQp5SxbXS00lFD30l62uKgf01Ust3gshg5WP/hgUQah8fahv14Vad5149vUNas/ajq5OnKsVil6fupUZwxeLIREixni+IkBjSMoAjHQxE9BiiO1jli3bky1Gf93mpiaMvQ4ZuEi86O2T1vZOYWJGJzNuMW72uy1k+RYvw1fd11Qb4aYtQuZwITJxRyGPiReEvNFCxWMhb/qvK0IswxrXr26x7No05u6X0/IvB/9C7lr9xelflFk+Q/5BngstobqviRcrbpffPvu7s2ylqT397EEe5pG2LEcWRY1pisTiv+lq36np0riH09bt474eVCZCaSZAymbJMkJU4CCpYvLS1fIbY6c8iclTk/oudC5NEoU1lc2z+SNB7bQNH4UPj12BuP0yhApks27zfZvZgDwKTHQtEqvikMfkCwCeFiWGkkUFj+3GeuGqZXxeS8syuQbZtNu3b5MzAK2fPv64HD5ymEmtgB20MANIxdi2jCVSGNOG10JMkgDoaS08JElUlVdILdS0iopSFFQWqa+vluXLmqRhyWK4chF7B2jphxu2HbXtTp44Lcfx7AKAaTkVqG19qHPXj1g+Rr0VwuXLhA6WMykpKZfSsgrAY6XGCLLA8jDGPwR3cieVujC6c9RUSWNDg9RDUayAa5Zj7ALoMUbvTGsHvkeMoNfvVmMU8SzFnOhiZoothEUtC6NZtarX+dm1PuRRGXXv8EEVL3kJ5Km7ognqrL1nkJfepl1yTH524n/Jrc2/MXXGz9Mj5RPkacIWMvS1ew6U9yjuqcvW/BJay/1LnlpvYsOaVchLBmnJppGqXVYiJPDncdsmtN/KFHCfTceIfIW8jPYE1FwKNfPJPIK8jGP2LohsCjjrpoG5ZeqkkbN6OLF7bE7vRch7BokX+46ewTxGSxPHm9M7ZAjMUcP6E15zW/AZ3C9eiY0JDuqqJdphKwAOe9CGoH4xNo5Zq1HEt5UiYxXsBHUM1YXxCzkKd2vryZPa1uuySy+WG2+4Rl2vr73+muzdu19j3OqXLsX7KDFSWq5FjgcQS8dzDCLjNYT9hqCktba2apwf8ir0a2U5Ok4AIBfVVsmGdWtkxYoWWQpFrw8A14Ms3lOt7QDI43L6dDti6Po0w5YAxmxZblOIMVRWVaiLt7yyWirxLC8rlyoog2xDFmOnDCSLDA70Sj/G2Ik6eTHMj67bpfWLpLqiCvMr1GLJp6FCHjvZqmBJ7bIK2zAJZBigWF9dAzBcqnB3BkkaHZ3dcEMDhKFC0k1M9ZIr4VRSzI9ftdYdC7BMN+K55A4+Nq1ZBSXvIquTl+I3QYccklc7fyJX1N09p39XZDP4mYc8vei93z78/YX7dIQZ9BF0simR2oqlsqxqnayoXiWLy5fJ+oaLZEfF/KpVOOuQpxdGil6rWX0IB/dNocwEwS2rEhqper9iqOlagmUCyHQ3wVQoef7xk2WT6ryxwS6WlckzyEt3DfC9dJCfrlMH900KeqbgZfP7WLeZLcgrBIyUApIYc8ZEiPBgH5QrlAvBa2EkPjA2j3999yErdVFdrVx7zVVy6SUXSNuZk3DT7tWM0yLEqtUvaZAagFMZYtZ60GWCaFMIaKTa19neLd2dgCwUIWZ2bgzQyAZn5XCrDvb3wE1bIRvWrESWbos0LF4EQByU1p4+OQnIO3rspLSegcLWw7p5qJoHdylOiBIrYSmvqJDGZY2yGApg/eLF4D+4bLXXLjKFtVAy1AO4ZAf70OWip1N6UB9vCEkZLLlSieNUl9ZoDF4MkNYBBe/oSaiGp9q0z20IYysNlUsNuncsX9YM9/IixAgOywkofqfxpNuYmbWaiauFohHL53W0oMbnag4S+YJgnvXlkNOGBnnZmeu0vCUnBt6Wc8pvyW6HObzVjEMeO8eooswWgwOanb60vEXOWXa5XLL8Njmv7nLkMy+bwxbNPPTphbzM57ctzAJmgTy2wGxBHrNASxiXx5IqgCRCV1UlMmChknW0n1aX5wj+Gh+Bqrceatv1118rZ21eK8eOHIDKdkyWLFkKF2kVYt0AQg2N6sZkRwmqWzGAY1t7m4M0uFsjAKy+3l4oa8y2HaSjUwoAYVVw265euUyWNS3VWD1m1J7q7AVQdcoJgFcbIRHg6HeYCAHumOBRXgH3LHrlQnKTKiSAlKDMCQstR1l4GQphATpVUKksAvRFBuDuhZuXhfAKmawB/3JdRR0Uy3IZgTt2ACVfTpxpl72HjkgPYv/4IDQuQbLGssYmAB+ODTWyA3DXBtfvIJRG7eoBZzfd0yoyejwXhzwmXkw/45mSl+V9fULekKgMyEq5IMs95u5mMwt58AzgloqgQHoBQjzW1G2V69beKTc1/6qUyuK5a8QcR26Ql6PBbHOzwEKywGxAXgFj5gA8xQC8EpAeu1wMoTBwY+NiWVRfA5A7KP0oM9Lb3YHM10K58ILz5brrrpHFdWVwfZ6BMteLuDrWn6uSpShREkI83Bl1e54CCLUjE/aU1rlj8oUMI2OVpUgIlajIwo6vBYiVQ41hqQZULl/WIM2NSwBVtQp5J3Ds44DDkyfPoOdsN5Q8xOANE5/gSgbgsUYdov6gujERo8tl0SJmLgIo5TlY166YkAf4qqsulzJ8U8Z5apcPxAZCeagtg5JXUIbKKah1B1fzma4eeXPffpyvB6DoMotr4batq6lBYWUUhcYxCIQdGBtd0oXMBsZTx8L2agp0dFS57Fo6r1xjuOl9mJKXnX1PAvLKoCfVyarsdpjDW80c5DFOFmERI2HZVn++3LrpE3L1kvfDcqE5bL2JDd0gb2J2s73MAgvCArMJeXTNIoQNWII4M/ZAXbcaGahLZP+eN6UN3SHaTp+QOmTSXnfNVdrGLDrYrQWO+1H0mK7a8sp6uGmr1b366htvyqEjR9E+jIkMpzU2rhhuzcIhuDOxkgSupUvqkfhQgVp5KHEyHJY6uETXrV4uK5c3S0NDvSpmB060ymE8j584hUzaLpQ7gQtoGICHZIlBJGUQJKOgxxDi+tjqjGpaP7Nv0SmDMFnJpA4Wy0PpllrE6C2tr5W6crQuw/wIfDVI/qiEu5Yu4EF6VuG+7UaZlrf2H0Cx5FM6BnbAqEHGbxWSLghw5UjoKCgrA1T2oKQLijKrfIfYP55GS9I42S4IedN98XLoo5C32mLy0hic7tpF0gTttW66l2Xc8TvwystHorLneK/s7whLK5Tt7gGUCUKB7wrEwDbUlMt5LbjHtldJC7ORJvmYLsjzI+9cSC9CIfBcW7lBbj/r1+SGho9PctRze3eDvLm9fjZ6s8C0WmC2IK+ASh4yIZiKMYxereUoYXLW5o3SBFXtlZdfkFZ0h+gArK1du0p++fZfkrO3b5fuLsStwa3b2tatfVyL4a5tb+uVF15+VX7xyqv4y35Iquqq0EpsUCoBcwVwhXaf6lCXb21Npcbg1VaVydLFNYAuxO4srpOzt26SjRtWq6LHPrWv7j0sbx8+LkfgEj5xmu7eXoU8li/pRDbs6bZ2aWxqRExes9bN68D7UdTT60DsHUuq1OA88AnLQG+nlONDtKm+Du7ZkJQABmvg7m3Az7VVtVq0uQ9JFMOA1V58//bho7L/4BGUZxnAcUKaqVsJsGNJlhJk/kbAdd2IDxxA3B4ba/hZttTumEziQs5Hs2sJnNP58FNvmMW7aY1BXjpbn5b90iBrp3M54sfei9ra//5Gh/zbG6flp/u6pPVoO+oQIZEJ1xoTnlx7F+/a0EXE//iXVm2JXLljpfzRu7fJJcj1mehjuiCPf8Ig5x7Z8wNSX9ogt264GyVpPodhTryDCIIoZF+3yP7TA3L4TI/JbGNlAAAgAElEQVSc6Y5J5wD+aEPcLe1SiN9J1ciWX4IQkvraUmmsL5eWupCsrBdpdhWX8uJhkJcXy2CDMAvkpwVmFfI0noxtyKJQwMply4Z1qrS98Pwz0nHmBBIXuuQCuGrveu97ZMXyFqh0rVrC5BTcqew0caatB/F5J+X1t/YgI7ZVNp+1TZoAX7vfRhYSPseQgyphZKWWaoxbHRQ3lDMZ6JLlAMlqKG4rmpfKheedI9u2bpAWJFIw3u2VPQdl94FjqMN3SI4dQ69ZqGdDw8Uov1AgnUjKKEZm66WXXSbNGM+//egxeeEXrwMAq9TF2tjUIA045kB/p5w+dhhu4Riy+0qkBh8UVfywqK2VZmQDs4wKs3WZyRtBAkY/Pmf3IZv3EJ5dON8IoK+yskKqAHns0FGAfXsBoP1wJ4fRPk2VPCRcsIxKFPA4HvJYhmZsfvRUX30GedlbtEMOSz0i8qbr8TwS4//+mWPy/ZeOypsHu0TaASmo0YiMJnbD0xI8Cnd+FmpcFuN7XrY8QhIgVUPyDsln3n+e/OENE0tWmA7I4wj7Y30SwrV+yeo75SPbf1uaBbWzcny04kD/8Wav/PiNU/LMgS7ZfaJb+ltBxahepLI4EpzgLgAMw1asWcQnVHipLZeSplo5d1WVXLZpidxw7kq5aUWOJ5/GzQ3yptG4dmizwFy3gIO8F1FChb1rUz0SS6j4BVPSzz5ZCRU6Z4eRfFAAKEILWK3tNoIadBXoPEHIq0IXipdfek5j74bQkuyKK3fJXXfdKfVw2544fRKgM4g2ZwS9Tnnl9bcAYuhAAXfp4oZmuenWW+HFLJZvf/c72ie2Fq7ROgDe2lUrZSOSN04eOySHD+6RRih4i+uqZSWA7OKLzpGzoOYtalqM3+9hefvgCUDiUdmDGLnDh+D+BSQyyQGMhdZmYalvbJSb3nELMnKXyz/+0z/J9x95DApbBB0t6uXss8+SdVAFuzH2A/velH7E7JUVD0sFJloP13AzyqE0LV4CVbFGkza64XpFoQe4eqnkQT08flKTK6KAvxokdFSjaHMFe+ciFrAXH0Is39KP9+jqHdbeZ4gwVFu6j29V8ui6VbFm6pS8xNXnqisacAj4akpe+vsgLGfwB8ck5LEkhz8EGepvf35MvvXEMTn0NigP1yYCNwF1zGbSiwGwwkQf+jfVr48XCHs+njMllQdms2i8hj7RqLgNxS+i8bJ3v3uz/Pe7Nuf8621qIG/0iouwWDqKGK+rOVfuPv+zcmHVHTmN6TgO9Y9Ptsp3nj4mz+yG87odUKdFJ6lquj+WUIgTNsINjqx8qSmVmoZquXhNnVyyfrGct3qxXLCyVFaiXGW+Pgzy8nVlbFxmgTywgCuG/KK87UGezwZkBa1p5z1HvLivKWMHwAkTFAh5McBOCKSy89xz4dIsk1d+8QISHw5DHRuU66+7St5z53+SqtpqxNqdQkmSXnxFNureA1Dw9qGsSCcyXWvl/At3yNU33IQEiAL5u+/8f/KTn/8cGbRD0gS4uv7qy+W8c86W42iDtuf1l6UsVCBNiMFbsqhKdgDytp61UaoWIU4OsHnsaJvs2XNA3tq9Tw4dOiwn0c6ssKgMf+ijzAtgrGHZcqiLF8uyluXy+ptvys+ffFaOHD2BjNtS2bplo6xCtm4v2rAdP7xf+rrbFPCKUcCuHq7i5sYGqcU8KqqrkVU7pEkdMYTkt3XCXXT8tBw8cgLJFV34nCXkAVCxTyiEJIvSKulBZ422rm64apG9C7hj5QgWFRzCHAl5FGT4jIO1d21x3dwqpk+35eGC+war7CWFPJ8RsN9WALTVyUt3MwMitPz25B9//2a3/NWPD8mPnzsh0tqn14ACGheQ4M8M7ih+0FPi58VViDmtlnOXV8k5LdXSiOu8qsx1KjnTFZVfHDwlP3z9hLS/DQWQlcXhmlR6R2LR5+7bIb+fo2Q1FZDHdocsi94f7ZBFZYvllg33yQdWo6+pavPZPb6/u08e/ukh+cFzR0VOAux4deMPSadcEnxpJ8w3hG41y2rlis2L5ebtTXL9tqVyzsyHTmY3qRRbGeRNyny2s1lgfltgFPJO60STQx7rULmPevaenYrHCODOhzz+ZV0IwDpvyxZpQVeIPW+8KgcPvAURIiy/9EvvkF++41aAXKl0dbbhs2cA8XLH5bXX3tICwkuWIGmieQXiZ8qlsnaxNLaslENHj8mj//ojOXn4kJy1bi1UvFUIMi9BYeVjMtDVIRXlaHOGJ5MtLrn0Atm0eZ0UI0kiSlcwYHf/20dk39v75SiOc/J0m/7hX7e4AR8QpYgJGkZ9vAbE5LXg+6icgeu4oxtFisP9UBur0RcXCRJtp+FuPg51skgTPuoBdo0o0VJbWwk7DiPoHcIL3M2EvKGRMriEB+UIFMkDB6EcotVZFK42xhDWYPsyQN5IqFI6woj7Y/YtIG9Ie9NSyMOHOWvlEe58yAu44vTjbAohz1fvEtffIG8q7ojUx+jEW//tsUPyF4+fkON725xbFXCiqh3hRdU6uhcBaAVI3FleK7ee0yR3nNckV25FTm8GFQoalnzj2U75+LdeEkGChgAC1WWJP4Ye+/L1cn0OGRmThjxMJTwMeI2WyPnLr5L7LviitORQeuahpzrlzx55XfZTtQvjYGRr3ieqbMJuUbyG8AsE2sl1F62QD1+xWm7eint0epdwWo9ukDet5rWDmwXmtgVmC/K0QwMKHqsgBVcSa8ltWLlKtm3aKAf3vSWvvvo8Yp8H5b3vfZe845br4VVByzG0OCsCZLKf7MlTZ7SkSX1dg5SUVmiG7Zn2LqlZtASqW4EcQExdD8qpLIGbt7q8RNpbz0gvfq5A7RQ+ywB5zXDR7rzkQlm7fjWyV1GPrrtHTp/skCOHTsrho0e1jMopQB67Z1TX1ElJWSUADK2S8MEaQocL1rMj+7JYcXd3Z1xUCaMeXwzZtuyNuxit0xpRNLm5YTHKvpTB3dyPgsox6R1AyzPN3A1BoRuUo8fPaOJFG3rZss4fgZCt0MpQHDkGuDzTM6Q1+6JwK8Xg6mY9QC3fwvIwBnlz+yZMMfqXwSl/8uhB+e5/IMb0DNyxhcAxJknQrcgHEylwLelfZs3VctvZdfKRKzbKLVurNBQv18dxMNAlX3pKDr+G0A0qeoO9snxbkxz50mVZHyp7yBv9a4S/AxhnOgTlni0MV9ZulTvP+nW5avGHszovIfVPfnZavvzPr0n3AWRS0DVNCMadym4x6q4OYyvc98s3LZVPXL1aPnp1kyydmr9XsxrjdG5kkDed1rVjmwXmuAVmC/K0nhshT0uLIIEAnR8aFy2Si847W9pOHZUXX3gasWk9cveH3yfXXnelJmcMIx6vrBg9ajVLsEhq0eliEKrGCbQFO47SJix5wl/qTEYYZHFifGCE++DOxS981psrBBzVoDZeJYKpQ6WFWlLlvAvOluWrW/AXP2rd9fUjq7ddjh0+KSeQOdsGVe3U6VZtlcaOF2XIjmUOK8uYsNQJlbxhthbDhwq7dBBA6T1DqTztj8ueuEsX1wL06tT9Wgo1MQxXbDvcrh3I1O3o6MNYUf+uKyzHAK37DiCjGAWdmfBYCzitgQpYihjFvmixnGwf1MQL9NNQyON5mf1nSt4cvwGTDP+xg1H56g/ekh89exwxZMgKKAWNlBCKiG74HtedQAlGwKasOqtZ7rtyJRSpJmmaglybgwjJW//rP5Gh03QF43S4bx58YJfcf9mSrAydPeRpbxrck4A7lDPqH+pDgtIyeef6D8l71/1XVLvLTlv7xvOt8tl/3C2tb8ITQdgNUdL27MRTUPXEPXTuRS3yX2/ZLHdtrchqHnNpI4O8ubRaNlazwAxbYNYgTyv4MqUBv4OhiEUBcJXIBrzgnO1a3uT1V55DyZQz8qG775KrrtoFyENtPPhNK1GvjgHkhJyKyioFruOoL8dnJ5Q+9M9QAGuHatfTi2zawR50xghBTVsqi2qqAXnlGhfHWlvVgKjNWzfKYmTFahYd+9wePiNHDh5DQWUkdADGWGS5FypjGWrWhfCMYJseAKnWyIOL2fXZ5aKNQGRBXT7MqwIuW4LdsmVNsqy5UVuUDQPMYnDDMt6uA1m6nVANW9FRIxIrkvYeFGFGn9x9+48A+KBEYBZ1cP1WAEhZMLqrb0RO4MOe9fn4QYZeICpWFAPy2BbOlLwZvmmm6XTfeqlTvvLo2/L6a0ykANzxrwX+1aD9iLHgBDvG3EEdvvHiFnkA0HLTqikgu4T5fP2FLrn3j3+Mc+OegHuzdnWldH716qxmnTXk0WuKGMCB4W784VYtl7TcJB/c/jtwzW7P6jxPHwvLx/7Hy/KL5xGbOATVTuGOtqCCB7oj3MF8556/Qr545zZ559rciyQz6RbMq7c3owHzNffCIC+rS8Y2MgssTAvkA+TRXYusB3ygRLTZ/Qq0GWMW7Ilj++Q9775drrrmclXhqGAsrUVsGxU8AFOY2alQGlhbrgNZqR3t7dqnthO17PrxGitHDAGJUI4PSRaLpK62RrN4qwBdzDJkn9hVa1ei/+wiKUQtO/427znRKUf2w1WLTN4+JHm0IRGC3TPoIitBfFwRQC5ClyngagAxfOyJS1WyGApjKQA0BFCtRmbskqWLUfOvQVqa0ZqsrBRg2I2M4U6UgOkDIA5rT9xTbXAFR4pQf29Qu2zs23cY8X09eo46gCjbpQ0hjqgDrtrTUPvYy6IAGYGEPAo6hDyOwyBv5u7dL/z4hHz6muZJVGcbO1ZE2Mnf/uSEfOVf98uZN1HTDjUW1VXKODI+GG9HlyzWvHxVndx91Ub5retbUAg4uzkz/+JNuH1fOtovu092Q0XuQ4Z2DNxYjHuhWJaiGPK6pVWyqQV9nPG3jt8MbNOXnpY9rwA2cV0z8/Rbv3OFfGg7ssIzPAh5H/jxJtSa601axocJQDFc0+HhAalF6aHzm2+Rd2+9V9aXXJXp0PH3P/kPB+Uv/vF1gByzgr1sYi0ZBFvxNcTyrjnb1fy7c1tm5e4QjPTcvj55+u12eeVor+xBaZVTnX1otcjfSd5pAYyhyhJprKuQ9Y3Vsg1JLNdsqperNlfNQonrsaYyyMv60rENzQILzwKzB3m0NcuoIB4PmaYVcJcOoJVZMxIULjz3LOlqP4UyJK/LL916o1x9zWXakoy9K2rKK6UeteaK6PpEKzSNUQP89fb0SCfi2U4ePy5tqJmnnSLQlaIYHwLFALQRKCAVgK1yuFyHsQ8BqgTAt2xFi1Sjfl0R3iM4Rdr75Cgg7/iJ49LXR8UNaiDgk4pZKRS6KmTGFrLNGP7RXcsxFABQQ2g7RsgrRR29uvp6aUQ/3cXoP1uBDFmOrwPH6UaCBo/JWned3X1ynPF+UcQYEvIQU7gHGcNMxigGTNYCFAtBpwNQEbt6h6QTap6WfIBaEWFMHrOTcU5tZ2YxeTN24972N2/KSwdb5XufvFx2Aoom+ngL+Q0P/nC/fPNnByVymGV58SjBHzJU7pg6zZptETxxrS3fWiv337RF7rtsqVRlcULwivyfF8/I9189Iy/ux3V3EigZ5h9JTNCgKuirgzgYhS9eRnBpFi2ukM3L6uTaTYvkJ3u65JUXjrj38cfUjis3y9MPbM149qi0yZ0/WC99w51o5xfSWLsR/EGlsau4B0twzzdWrIRyd7Nct/FXZG1h9v18X4XIfdefPS2vU73jta+Bh1S3ce+yLiABD1nEf3zndvn0VU1px/o0aws+fUgeefWkvIWaedKFNYh48XtFrDFIo/BngB4zr5iJy8QNFFPHBGTnxma55byl8oGdzbJ6liU+g7yMl6VtYBZYuBYYhbxTzgiBOhrqhfRKb+SUXet2TP7wjs9OrlTTtOoDoKcC6sUg3KtV+HrdlZfiF+uAvP7yc3LD/8/eeQDGUZ1b+Ffv1ZIsyXKVe8cVbDAGgk1vCSkkhFBCTYAAAZJQkkBICJAACYQWIIWQPJIHCR0eJfQOxgbbuOAu2ZasrlXX+86dXWklq9qyZeMdWEvanblz587M3jPn/8/5ycdbePg8ixVAA0CpO3EYJ8uGJEzhLECPQFsFrFhZaYnVwL7VwK75yHmTO76AXQLArhGgFcXEIEuSaj4PZ8fRCCGyB+VavHzrxJ5o/ivzAfLW28ZNG2HfKvHAK4VI8baNx6BYr3CS31XdIgomrVm2E67tSJhBmDxy91JSUywdP7yomDgEGHUO3JUBQsUIimFUfVpVythCDmE1k+82wreF5P+tWA2TR31a5f6pbm0zSLUMr73SCsBkAxMmjKdIT4E8pk3H+LUBeTp9Anx+exOdBr8ouk8sVFyAvYNk9X1JXfvw0io75fKn8VOLtUPm5tt5hwy248Yl9sjcQ6G/f33qszuf/9Reex+gUgaA0A3grmN3tjz7E4kEkiNt1n65dsXRo+wk2u9uWQUueeiNrfbwm2tt2Wfkp5XJIw9QIjpbYg1dFKK0xQySDuH5IgtQevmtDtBofechx8JDlAN4WgQM4yPt8z8c0SNA8+zWe+y1dY9ZgW811zoPVGTYJcamW37qGNsvZ57NTDmO8epZzl3guO8AlX3vj6h/qU5BEm9r1Q4dF7mq5FPYCYcNsz+cPrbT3EQivPYAtir3vrbB1q0EZVdjfKwxV26rI051Phz97+U9KqePfMjInBSbOzrbjpyUYUdOyLLJAbqzu5Oymz4PgbzdNNCh3YRGYG8cgQDIW7mhsE+678BgNyAvYMPiiCm+SMWL6Rs1rIG8Oyaag+fMxFcuxj569zU77JAD7cgF851oQSxcDFUgEmC5IgT4pKBzJZooeAQgq4Qtk3hCwKqGn3WERl3NWLZNoExYE4KNKgCecoH0PZ6QlGDpsIIxMHkuPCbARohmy1pKmm0qAFyVIL4oZl4UaxbJPBJr6VTOUH5ewD9QBsRk4sEaxrn+xcUnuJ+R/BQbUA/YLCstBzBWWCV99MGK1MDQFBFeriDvqryqzrYQxhXQW0eFjXUbsF5JSiFvMIUQcKTbrqi4iv4CVOUfpgohHHK42EmxoADcAJOnkXC/+0FesNdddye3Jz55IZDnjWLmla+T6A8VJMAURdm5QXF2+JRc+/acXDthfHIbwLcJ3PDqCp89+cEG+1+AXdWaCidmIBHVY9DC+Ed5nQoLKt8uN96+vv9gu3jBOJud0/VZA7PY3xdV2b0vr7bXP9qIb54UuPQJ6xNX7cIz2vGQuXsYkc0KPwX6KLnXYsEixhBfPKTc3nbuwlGOWxCiJx/wp9+fa9ce2jMBhtdzSvBZFYe54xltsmg/7d5l9tTTy72cO3kCBhanmm20AeMG2r2nT7QTx3QMhl/ZWG83PbPWnnhzFZ55ADt3/AK6jL1rTgynBC1i7fg8Mckyh6fZcVMH2jHTcmzBSB4qu7uB+vHzEMjrx8EP7To0Anv6CPQnyPMqMzhCj18VDqkjYlVn0yaNtSyMijesWW6HztvfDpl3AOFaQrVpAyw2MRH7Ekp9iUXz51mHyS+ML+h6AFwDqtomXt5PuJMGfjKxxQC4mpiUq6rF8DUwl0VT3zaRNtMsHNGFGDKVEwtvwI8OEcfmwkLbVootC/VzJZZwXqowf5koZhPpg5i9KGLIApBx5PYJ5EXDMIZL2aeJUobF7M9H7l0pYgqFabXvGial6moJQ8qsEgaiAtBXRCmzEgDf59SvXUvN3LjEZFhBSinRtoQeZeTjSYXbSHsBkOfsW9zcLUNpP4MXAnm75XZ7clWDHXP1k6JUvbChWB+9CHnGDcmwMQMJ/3NuNpfX2YathAJVOsuFXl0ipV8bwDXlgIXXRmZ+sp27YLSdg0q2O1s61ae9Fd+8v76x1srXkMcnP7hYARYBMwCMwKKAmtp3Yh3JteNtyNA0mztGFRwSLJ+qDhl4MeqBYC39ewwQ+siLq81K6ZdESG4JPK2xPWbck6bn2MdXTtstY6ydPLyk0s68/wPzrQLq6fgihIqVcydhBcfF/ff14yfb/d8c0qEo4vk1tXb1Y59S0QcALNYUCxWLYDvHgHOMCr8Gch5J64giz+6b+4+wUw8caocO7oCy3m1H3rsdhUBe78YrtHZoBPapEehfkBfuRAuyUVGcMVwKWkBe/tAcG5qbabUVRTZl/EibM3M/y6MmbQoK2QjAj0vQAx02Mak1QwWGkcfkol2Ehhwrgq+d52jfYI215O0B+ATg6gFr1WL6mATjKHmWDFsWRc6cGAKBJ1erHXqxqqjEtmzZYkXk9hUUbLQqGDgxlEmocwdi1qxwrAsfwyrKx04WLTEAPJUfU3y0iWLwzQBL5SBVwuRVkH+nmrsqyVYPm1KOmlZh2Sr+rqQY+jb874p5rcTbTzl5w4bncwiYJWP2vI08Qx+5RhGRCY61a/AzeY7VCIG8frtXb3u71C6+4zWUOlxnwkTOj03XoD/Mp565ECk/A7527klC8XaAlN4blGhHTckh5DvcjsnvvprDP5fX2W3PfGKvvYu1SiX7UZhV+xZ4FCWl+0igUYwdTF0s3nkLJ2fb8dOz7Zipqd36wq0il+/4331on7y91qsOEUzJiw2MD7cVdxxhI3cxrbWVQ/ju/Svt308v9e5jATz1xTGMCmfXW9ywNPvruTPtpLHbJ8S9vLHOfvS3j+yt9whb60GPFA0XntY4OaUyv0upLPZ0QKwdPG2QnfOl4dirdB8W77cLrosd9xnIW3mb2aiLvT3dijfjRSM73+s5jOU9fDznVrPXL/LWC96+oy2D1+20ZVIhwo5q/fQpTtaRvRz1zvrR3TF1tZuujm1n2u3lofV69afPMTtKJ6o3C+lSK17HS4ltOjrPvWkqtG7/j0B/gjypRQXzwvjiFZMXRqg2HAPklIQYGzc8FyVtnI0elmtTJ4yxUcOHW2Ia9T9Vy1XJ6SIsNK+5vCE93ZOjpklVk4Jj8PhJeLa5rsaVK/NJgYv6toY8nGgnjki1pNRUilhoMlOuG4BRBsNsV4WitohyZoWweRvXb4CJK3XCiyTyALOxW8nIyIDNS3Kh4zhy+WKd716UZ45Mvp3YN6leZZIs5a+Apc+HGhiwWUf7ZZgflxGereCzCoBeCT/F5n362UpXuWPqjJmUSttk62D2qrBriYiQKCTGqRIVsm3wh9IU9lYoOcTk9c999ByyzPPvf99WLSaf1bF6Th3kz2vVNcnvAn7ydZRANo7rMzPO5k8abCfPGmYnz4jvtqKt1Ld3v1Rkf3hxhW1YDmuHiTaV8FyY2MNgfnEA5tuURjHLirejp2XZNw8aZceiLO0tbFE3Z938vn34uoBeAHjqZiMUDIC84cKD7Efzd11S2h3vFNsPHvrE6lczpkqLcADWvyCAssZwO/jQUfbI98ZvB1olOLn07yvsPy8QluVBSnmE3tNfoA0BYI6wlu+awSl25vzh9oMFI4yiIHv10mcgT6MQmNTtbK6nuzsel87AYHcgL9BaV6CoPSg5+ylugJ6ivHYAscPeBwGYHp31nrTpb2hHAGmP+rATK+0UyFtpNneU2RvafxfXw050L7TpbhiB/gN54vBEdgjk6WuYOhKoVCOwP4horHEAb3z+YJs1ZZzNmDLeBg0cCHOWjKo20QkumsnNaXbhL9XhlAxBZdKUNK38IiYDgFaTvOxcSKYJxW0xlSzWOYPkTBjBQU5wgXhDjIrL9SG8CjBrRi1bDQArKsZgeeMm27hxI8IJbFQAhxHk8mSwbU52jvsZC8iLwYYiHlAaAfCUmKQRYKcwrf6TUXMNIdkagJzsXgTyapwQo57qFT7871DOEsItBeQV4uu3bNXnNiBzoM096FB76533bfGSTx3zk5SY6seseO1xLAGQp4HTsYdA3m64UbrYxT8+rba/vbbaXl62mXPLirCzbiHcHgv7NWpQis0ZnWVfGp+DcjWqR5KDJaC73z63xu5/83Oz9XigiLJTrl2E5Btcr43KnVOeHa+oJssZlWvnHTbUziLcm7OTZXIFLPMufsVqNnAwsijx7lS3r/zJWbbymtl9PuDvkeJ4zoMf2wfvAC6VN8h91bJf7U3MW5LZ1afOsp8f3jZZUb27/MmNdjOhWdtCTp0rZUZ/XU6h6G4/uINZjx6abpccNcYuXcA9vPdEZLsc7z4FeT1h8zpjd1q27QhI9ZChC7R9KwzhxWIVewjK2gPM7YDkDgCWbtuke+1B1J4I9La7eoLGojsQHWLy+vy7brc32H8gT9+9CjnC5rnvY0AeHmG40FkkIK++usQmjRpm82btZwdTemxo3iBEFLGkL2EtopwhgF6TxBKAq2b3tK42gFma+BQuBZTVUE+2lvBvDcBtE3VoN65dCzkRa6NGjrS8wXkWiZBCIEkMnNS19YAtTdAK70pwsWlTIbVpixBx+Mip8zlfPKlzs7OzLW9QnrNTiWAyEdEmACiYJ2sTGTKLVRSoq0c5rFcdYWOnroXRqyDEVwUALCUMXFJVaWW0u4Hw8AaqXoydNMWOPfYke/b5F+3FF/+LKXMxtW/TIG5inFKx3olGPDNkN3BBtWvdW4p8621+DwkvdvvtZAU8UxSTM6clHVCS62w+er488mml3fY8Qop3NpiVAxaV8yeRhqMEdYaVA6hQI8wdpsiHTB9oFx45wU4Y2Xuz36569RylLxb++HnPQiRcqEnCJJUJa7bHfnqoHT+mb2K2RFbth/9caQ8/hbACZbtRgtDLmfMvuogBeMn5KfbPH8yzwwcHCS/46IkV5XbOAx/Zpk+AphJluIc2PTW6+Cz3M21yTiKGpdsPjxprVy/M2qNFFD2/UlrX7FOQp2a7YvOCgU97QNMlyFPDQUCvw9Bt4HOxRj9sZZG6DYcGA7huQKEDZXSlM5ayZVh70Wbwce0VjFcvQN6OXJChbfasEWgFeX4LlZbuBZKue9ff3qhrG4VU+DIWVlO4lsw4x+Q1+cqpftEIuJtm40dQz3b0MEySh1+ssNkAACAASURBVMFlJIDF8KmTV5XYPOXlCdAoZAvYkZ1JlACbRITkwlXCklXWVlkx5sgb163DR6/Y8nJybcrUqZZCbp0mg0YAlnzvwmBdylG5SpErRk/lxbYAuiqxZFEuXwN5TjJarsIKJTU1zYYOGeYUsGEySaUOrpSwYhJVicPZwzB8EmxI0SvhRx2AT7l9qpZRWY2RMuG9UgBeCerZCj5bv3kLKtsSyqztb1875VR74qmn7Zln/8/WUOosJZkcQEQfCgPXM9F6IC8wkbX65AWDPM2NvTmDPVXXOnDpbztAhIzLH277z5ppupZCS+9HYD1A5/cvFWLv8bltXYHIQKIC2YQoLcEtqnQh1k6hWRDLoHQ7izy+i77EvdE7JxJbDABdWliFoAgzboi69SU+K8Ajrg72WzZGwzMSbNrQJJs0JNVOvet9W7aYvLYIJa/5gRdsXiaAa+ON8xxhtqMLrdr1j62z3+EVaNSI9ixbgvMAxcCJlW+0WaiNn7p8mg0IwndEZu27f10FOFxCCJs/NF4tYdlA2gZAOD3Nzj1urF13/BDLaIsPO+26jnYVepm1qJXXl/KASJ5sBfesHsxkZK5MkGjOTQL2Kum4AMhM+kCUvUO7T6vc0eHqcrs+B3ldsXldMTvdgjwOoysAGWDFAuzSbXNh84gVdpfLF8ym9RWT1ts2g9fvFpTuksugF42GQF4vBmvvX7UF5K3X127w0huIoO289RWm7NZCxcktvDzxcECZM6vnHYVsJb6owAh55uSxdt4Z38S8Ht+4sAYbovJg8SmERrGowJ5EoMxFYrSpMJWUp3z7ugCN0vIUCgVAlVXhXk8dWoVqG2HCJk6YaNOnz7Aw/O40iTQDsNQBBXxLycUrQwmrqhTbAIYSX8hzT1UsYmDwyvl85YrllkQ5taHDBPKSLRHBRVoaalg+l+mymDwBu0aEHip5plw+9asWhrAacUU1DGMFzEQlr1IBPIVrMUMWyNsKiBw7frIdcthCe+f9D+2Nt9+hD0WEhaXaDXdl1JxARMFpx1R4i5/I9I7d/+oNi+cfwuDMpTansKMrweFzP+IbM3LYPgfyrnl2rX197lDb0Vx9nZ9HPi23u/+7xl4Sa0dtYqeMVV6fxAGBUCM5nkZeKRe95Y5MsnMOH2kXHYIIqYdfPYuKmu3fizbbs5+U2JurN1nzNiBMJXvnPvNMFP3UbyAkq6tAFxGVMByuQwnu+Yz4rwI91VCnefrcIfbKpdN7zYotA1je9Mw6u/9FRBWFgDAp0V1IOHAV+n9VGDq80b7zlUn2wFfz2xztP1dU26l/eMtqMHr2wKGOQT6XflWx0jXiIu3wecPsd9+eZGO6qQ7yASTgy0sL7a2VZfbB50W2ags2N9X0SaXRVG2kgT7KW9CFfWlbjGFSrEVkxNuEvDSbmT/AFk7KspPH9Y8rcp+DPI12R2CsKxZP2/QE5AWA23aMVxDwCAC1nrRnOxCG7fbeCWqzO4DZ0lYX23QLVoO2bQ8QA9sGgG/LeWHHPe5b+wPuBcjrqu/t+7Zd/l97VrWD/MZuQXnw+Q06jj0eSHd7ke2+FRzIe/cDW7lWIC/wZasvzaA/e9Sd3nJHSjeDhZJCsMWPyxNfVJVts2MWHGw///Fl9tni962mrIjas2kIHDA2xr4kOQmgpxq2AJ8IZ+QKoweoEtPlIzTbDOtWSx5cGRU0SikntpEqGJsQMqRTgWLGzFk2dOhw5ikYO4EUgJmiUD7WL4dpK6Ks2GbAXUEBPnklfPsTrhqAzUoq+Xv1ALU3X3/V/T58OCCPcG0WTEEavn1xmCDLVkVMW4PYO/rjqmLQJ9XSrWXiqVV+HpNEDZPFNvajOrXVvLcNY+RCql9sRXyRRRg4N28YylrKUK1YTUmzUg5ToWDNMV6bbjr0g7yASXWPTlGfr+RRI2NGDrXZ+xiTd/G/V9tt//uJnXPsJDvnsGG2Xw8YNaXrPbe81v71/jp7/H3K5qnSgsKJKL09zzr/fafrUiBHeWiYIk9H/XnpglH2jck9k1G8AzH20Fur7VHUpetlP6IwqEKXApDudlFYsz2tpScmXVuSXrCSuze0rn73GyS7s60+si33T964bPvtqdPtK+O7Dt2WsMljH5bZ/a+ttdc+IGIgSxnlF8qA3H/YbmeyehHwlLkxea43nTfHLpvbOrDq3Xf+Z7X9+V/k3pGSISDnLXrKk42NQFiz5QC4bj9tP/vKqM779dLGZvvza5/Z0x9ttc3rSgmNC/R6ubmYdXrHKLm9Dp37F5d2S0bRe9jYAXbEpBzbf1SqTe4p0u7z+65tg7sE5HUE6LrLz+oJKOs2ny84wb8nYCQIOHSXX9bj87CDbXbGUvYJyCNHcQk5ik4EEVh2VAzRk3H176NHIK+jvgV1U0DuMz8r29E56AywtTwQdHbidvT4e3whfDFWbAV5zAyeMyiLvuT8E06PD7P3IM8rSYSVsN/zzX3BI76oqy63hYfOtUvOO9M2rFqKwXGJDRyQ4nLvZESclpLqGQ7DAkTxBK/vYoVTa2Dlqsmda2QCkCddZRVMHuHVFatWYmNSYRPJd5swcRKhqXpMhzdIz8tcx/bsV/Ym5ayzDXC1gZJmW7YUMBpNALlkypOlwtjF8zBfa0sWLcJYOZZw7WDeT7cMQraxAMV4QJ7KkTnvOsdwwSzC4qmEmcqfaZ/VGM7WEsJFQ2zFiDlUb9fH+1WIMrZhl7K1pMIiY6mqQXi2sqrWiqiCUQ9YVHUNlWVrA/L8gDwA+np8mvp0xX0X5ClcmHLBS9a4igeBgYmWR13Z2cNTbXxOguWQK5eaFEe0tRE8U2dL1lXZ+6s223vryqxxCwBHIEaeb6q0ELBXUeKYAxT8o/sgM95OnDPMLj1itM3NaWVtOzt9Mg1+4NUC++PLm2z5cqppsN8WYOeSXgWR/FYk2pHzh2MdhUQdCxbgfrUuqwp0RrFOo9/XryM6t4Y3sVoZAsO4YFyaTR6eYVkp8t6LsKKKOlu1qcjeWlFsb6yBsdsMkFIlD9mhOECrl/Yp5tBR8V6ftA6l1R69ZA55hq3xz/cZ5i/f/r6tXfS5Z1XUAlL1neHZqlharF1y0iS75djcTq/yhz8us188udo+WQLYJHXCE10JbCrfUCcAkCfhhwhMWMLkoYl20sw8+8b+Q+xLQ2R7vuctuwTk6TDbALLRjJHf2qQz9qU7kBcMHNsDsvasUGCYO2X+/Cv0RCjS21O2o2229LUdg9UXIC9wDH0CZPsY5AX61q2dTvC4dMPAdhX+7uo66u253hfW7z+QR3hWX+wKUTk2T3Ob3kNc4Ku0GRgif+2EI62ustgSmGzSMW4NJ0wST+WKlETCtn6QFwFIVKi2CeZDQE0hUeUXKf+tTPViK8ock1dOjt748RNg8YbZpsLN9tnKVc4cOTIKZSyTrZg2X1UNStdq7Es2WgkmyHHkwWWholWViygBLSpyFG7aQKm0WMvNzXZWKpkAThk1y2w5HNApdlDAK0whYNqX8XKtQJ6qcCC+qIEVqIHpE4tXSiWMGoFTwrnl1QgyAHYN2p7Ec+X+CADWuVqjYjhgB4OZvBDI6/fb89GlZXbSta94rJseiqTslgGxWCBXmYHfdf5ULkysmCotCJw4pOCHC/pM64iFig23gaNz7ZyDBtsFX8qxrB4gipc3NtntzyyzR98C/GwVC0c7LoTZQpF54yQ8pX6qxqtCpEnRlowhcj4AdShhx8xUqsgA/jYVldt7a0tt0yoUvSqxFkWbDgR2hPL4TLhIgEi71uJCp9qfdqhkW/7W/pwgoqM2NEy8r7A01iYjp2aRf3eAjQoKsd78Wqn98F4ojDLajAsKHWt/rqZsg82aM8juO3uWTeqEXXvggzK75jFsaBZjjKxjEd519Wm16MmMA1FoVl3MScNbMMvOPXS4HTGif0Kwvbm4dxnIC55M5zBBv9FNflxXIK9NKK89A9NBqDYwAN2FiHubO9eTge1un521satBXp8APHV+F4C8jvoWzMR1FFrudJy7CF9vd130UH3dk/P+RV2nX0GeJgKBPF5eepcH8hpqqmwAtUGnTxxtQ7PTbeyIwZYKeyahhUBeYpxXOkz1Z6W8kNGxAKJUtNU8ndcRVpW/XCkVK6phBcsJg25FdDEAwJaRmWUFhVts8aefOHuTKEJl8rzTF73y6AS+Nm/ZSjsVrh5tMuHh1JQkVLnk5emJn0k5Fp89sXipqbB8eO3FSHThLFSQjtCGsuYUTiUY7RSxAnoCeVLb+gT2YArKyRmswKqlDmBQw+QigFeJ8rZR4BBj3VoqJDhmElCotqTW3fNAnscwKSdvXwvXBr4Prn+x0K6+803n3+bK7LXkrwXYM6EGR415IEe5XQ4MSlSgz3jlpdhx07LtO/NH2YmjupczyKDlnrdL7J4XVtuSxWLtVG2D7XQ/tPjKyTpIQg2FfQXs6Ftuih0+KdOOnpxn88en2QQioZ2Jfx9ZUmJn3rvYKjbizSfGsSWVI+ib0IVy9ZEeQlxCgb/Chg45EH7WmHj3thdWDWIM9bZjFAFY7OLbJ4yxP35zbEufdJynPrjcHnmC/D3tS6FUFzr27nuXL5gRZzd8e7L9iDzFjpa73imyXz++zD5fCpMoIOrZYtI/HVMgh0/l4MItfdQAu+CwfPvu/Fwb3Ldi5Q771ldv7jKQpw4G54Dp765yqHrkk9fBpNwC1DoJvwX60BGQ2GdAXl+GJvsY5HWWG9gdsxusSg4O2Xa7nS7EoJB6t3l9fXWn7aXt9BvIc6FZhUjEbniTIwFO5gZUttie1PvKLC0+yg6aOdUOOXAWeW8JALZqHr6jHYsXT9hWalaBKgkbJHaoYzKT+XA9zJnMj8swP64m1CsRxTZEDSnpmBgnJ9umgs22BJBXjnI2ClFDCjl3kWLiAHFVlCHTtjIZllpXPUtOjCMHMNpVt0gH2AnUqYyZcgSTKY0WS/hI+Xgu7Ow88jSRyE6FKhv0zVmowAIKtIkxrIG18OmnM0dWqTUYREBpOUpfKY4bmTB9hK1U9UJTYiShvQgpgSUUCeTk7RFMnnfRjxk5fJ8FeTr++2CJzrv3fWsoIMdO54eSeX7zRz+iUCgShKGQoq51gcEB8Xbw2Azq1A6xL88e0K0psvaD3sB+j3fePS99bjXryfDTxaG2nDxdVDh/az+6r8QMCsxkE0rdL8fOmJNnJ0xsW1e3u6+slexi9I9esuYtEkh0tLY/3OpCrn7w5l38/pd+D2LvAt4+eluriznj86ETB9rvvzXFjgmyZXlhXTPiiletYCkgU8fo9u8PWysSDcibPjvb/nLBdBvXQariPSQm/uyxz2zTMgLZ6oKrc602/GMl03SBXyqDDJk42H507Ag7d1oPEiu7G7R++HyXgrw2bF5QdYuOjrM7kNfZZNwViNN+ugKBO8q6dXWedjpc2w6Q9UW4dodFFh2eqFZ7mu7YwZ7k5O0wyOuEseutgXMI5HX9rdP/IE9J4AGQJ4VtAzluYYC8cmsAoB0yZ4YdcehBNjAznZw58pkAQQJYCQrXAvKUiycQ1cjEVguT5yPs2QDIEyCsQMBRilJXdWg1p+TmDaG+bDzec0W2AZPjYtSykQC0ePLuPPAU5nL3ZHkSBZBrYiJowrIiLp51ZHwMEMwemOnAn1hETTnxMIwCndEAQAE9D6x6rTXQjmPyAGz1tONAHcxcNZO9cvXqVR2DfVQC8soIM6uWrapk1BGCUhhXWuFocv0iZM1CSGrPY/K8a2tfB3kaA5Xiuu4/6+0RSo4VboQ14pw6bx9dJDHkVaYl2OjsRJs9YgBsWrYdPj6hR8BObb+4ttZueXaFPfUmrN1WAJdYJn9pv9a7mx1hN+Jq6KbF234TsuysA3Ps5Lk5Pd5PR98UN7xcaD/5PUylKmy0XxRm9YkN4+6SkEJ+eg5I+Vm7lvUddeZ57sl/RMwdD3CDx2TaD4/It+/PpZKNf9kEgLv0kVX29yfxzdMYwtq7eHAgb4+3LCXcrjllqv1swaDtuvQggPvqR5cSli1kG/kb+XMMtaYTlrAo7w9WdfjUIXbdiaPsm5OSOzr0vea9XQrygkN73Skae8TAtB/WXlSU0Kbt+7CjgKzLsxvUp+6OObidzkQlIZDXWiatzbiHQN5u+ZLpX5BH7QZX3zOC73Dy2fQf4VD9loz3XFVJIVYq42wuhsjDBg8CIAF0AEbRgClVm9BSx0SgEmIKaapkWZVq0wKk9LOyYhslyooJi5ZZAgxeVs4gmLtYx7CVEpbdQgg3jIkpivCrlLVS2PoAW40ArBgXGvJsUMTipVOvVsAvM2MAzFsl8xqsGvuNwq9PAC8OY2UBRrUtqxbn38c/DUxqEl44sOfy8jy1rcBcvQAdE59AXxXlqqoduweDp6oZkn0I3NGe4GSk6uuGmLzdck/s7E5UA3Z9KTY5gPUEsFE2/1D0wnoDJcRx3U+Jr1v/b5UtXYIoqop3YJ2cUMABKX84VPl8Lpes3iJyE+xb88fa+YeNsFkZO3sU3vabZMt37rOUCWMfgcirA0y88Ik77pB821xcZm8vg3ErY2Upgl2inpgzf1hVf0vUoIehzFg7YkqenTZvmJ00qlVYIf/oa58qsN88scxsI/mAqjfrrFV0I3GMOk5fvQ2ekmF/veAAm5fTllr8nyVV9pP/XWIrP2asBCRjtH/1I2g9p76tsYzR6fazr02z82fs5fXM/Kd4rwZ5vWVttmONgoBCn7FdO9JmF4rcEMjbQZDXlyHqvvk+3Ctb6RTkOauEThKlOzxSf35Rj0dB2laP8WqWV14A5JGzFE7eTRJljWrKt7ratXNmAPIGZbuwJXCHuQPrFEJUAlpi7wJTnsKsysuT8XCFPOjKSnCoKHOVMNLSMy2T0mgx5PRF0I5Ut0WEcAWmVA92a3ExTCHxKQCWsusiUQC6kms0LnAnda3CtTJA9qHcrfaHhSOZeMMJBUnpG0aej3zsBPIkwAhHQFEvphGgKCBaL3AnmxcmZc1DAnD1rK+cPClsq2Aha1m/QQIL2grk9LncddpS3uGeFa71rg+PyZu1T5ohqxzXjFYiqsdXf2crLgPt3PX8WurVrqSsGKydwq9OSKEt/CFYFa+tA0lKdADLnD8uwy48bKSdOXcAduF9v+Re9aYVKOzpxCT+RSCP6/HLR4+yf542xpQ/98LaJlu0vszWb+XeonasWPZEcgWzUmNhMRNsxrBUm9YOfK6Dubvp2QL7/dMCd4S7lVMoeyQHFLUAHJW7yEPXN48fa385ZVSb7MCX1tbZRX9fYovf2+SxmALCUi4HLFA0Zk4tyzjSh6tPmmw/X5Dd94PUjy3u1SCvu1BtYFxbwGAHOX3BCf59FbrrTETR2XnuKjcwBPJ6B/J2iBHuxxtwT9+1QN7b8slbI5+8wJe4S+7ZAZDX86MNI4dHhv7iqZr4Qhag8QAMeXCgmggKotf7Sm1wViqVL2ZbXnYGaTXkvuGK73nESSgBYyYWTw/6fIlX+2DxAFR1MHIVgLiq8lIAVzXeekmEWQlbAfIiYNucbx0TQgmCDOW9SZW7ldq21VV45/G+qmZEEZ6KgGGMZHJRWFih2MTEBJcLKBBXRqhX4VdFhGQJ4Zg9dR/2Qj+dypZ+BkCeWLhGx+g1ki8uexUPIAngKnRbifVLOepeB/AYC81L+hnmSpepvd4A7p6fh56s2em+/Q8BY0aOwAx53wR5P3tuvX2EGvVf3520w/YaEqc+vLjK7n/pM/vvB4CVEt5RrqoLNfrz0HQRBGqwyvokO81OmJ2HOfI4O2JYYJ2enM3erzPt5g/sw7dQpQaDPDWjMC3/n3nyeLuvnWFxV3sR1/fYilp78OVV9uTbGEFvxcpEIFYCjxYc6Wfv6ji23Bi7/5zZdvqUVi5UbOklf1tm/3lxBWFdthUp2GKr4h8Pl/cHWAT4HX/4CLvt1HH9VpWi96Pe8y32WpDXq3y6LkKobXIBu2F/3LqqCX531wO8o7mIHbGJXQFU9SIYpHZmhtxnLKV2uKcILzpT0faifz2/TfbdNfsN5PGkHglIEMjxQB6hST/IE3sRF8lnNZWWQX7R7KkTbHhengtbhhECjYA1Ezun3DghKoEulR6T2XCt6tXKSoWcvHpqxUYzMWUNzLKB2TkWD9gTe+by4di2BKDmc+XGqq2YkmKNIKsI2oslBKsat26qYD+RKBOjCenGAPz0u8QTlTCFNeynEdaxieNQqTEH2pSDjhJQIE85dI7F41XPfl3+ICCvEWQo8NfEtuGwDrVMRGWIQKph8+Qk4aCuA3vK6dLY9BJv9/HlHAJ5nQ/oOvDY0NOesYwhifbbr02wb/XEFdnfnFioB9/YgGnxOqtYD2pR2FVAyvnIuYvP+xHwbeOjOLz4zj1kBMzdIBu2m9w9jrn3U3vy2VXbgzxZqzQC0BpjbOTkJLvi2Il2yn7YG3UwXGA6e+PTEnuC6htPLSm0ahkQ10kx6xdfKQwdvOhG4F6Zvn+O/fPCWW2O9ZrnNtl1/7PYA4fcqy4iq6etgGmzHj7E3HHfZYzJtntOn24n9lGt3T6+tfqkub0W5HXngdd+dHpSEi2wzXaMXhBw6Gl92fZmvB2xhG3W6QRgdgoYg/vk73gI5HkDEcyMdlXnuE/Bb5/cjnteI/0J8iKkyAPEyDYExzqXx+aoAb6cExR2qffJaN4mjxtpE0aPdFNeI9Yi4QAtRXX0XS4A0oioQWKLBgE2DJCrAHh1KFW1gtSvmZkZlpyS5ti5KJSPEbxUTkwlxkQd+FhXgC8MVWscoVfl4InFk9+eSonFwP6pbJlgl5S7TtQBU+iDOcS9ziIISQnkCUA6rz9YGL20KBdPbQhUtoA8wJusUQT+pBauA+SpAkYN+3PMpjcKbpJvInlf4eldy9V0fV2GQF7X43PFE+vs13+QOCHG0kck28LpQxFWZNiMIUk2lIKrCj6q2sV6Ip5vrimx/1tSZC98vNHK11E+iwcFGQo73zbnR8d1E6g8oRwyWaCkxNrsSRn2PXLtvokCdHdfC5f8e7399i8ftebIdTQcPt3LsjRJsBE5AywjXXZDVGurqrc1WxFRlcI+VnCsAm8CsfLOE65rYSrd3c02vCkVckqkXf6NKXbjEYNb9vYe4/e1O9+x1e/D/kkIEiEBhR6E+F0VLzQyzpoGRInX3VUnUrN24fbijD3vW3jnerR3grwdYGu6s0vpUX5fL33Vuq26EDh33TCIXbUjhathNH0PP0Igr/VmaG/f09FtEgJ53X959BfIA9p5cEYgz9kaYIci4Oa8thpINSIHjbyjaLJ9xlI2a9Z+U5y6VWydWDwxeAqRKmTUBPMnFWwjNiUSXPjE4uGVF0UuU/qAdFcKLdqxcBjAYl6clpreUiEjQp50YubwrFPtWYWKm5Unx0RRRs6exBJRKFzjqVGrRQBPrypCu/K9E7gLd/VGBchUvFzvkI8n0YRj8gB4skLhMy90S84d7J1EFlIFhylvj3Xkz6cwsvPa03TniEGFfMn507tegd9+WToHeR4UHTMyf58N1wZOyCG3f2wvP7vaAzAyOJZvXQI2PylxFgdbVSEQRHqACy06oCMWS/lj/jC8A3gAIYEUWYRwvURSReM7B+TaWYgbZmd35mi36y+JB94vtTNufM1f5sxLH/AWxzG3/q7LQTexyzXw59TpY+ffJ8FIcPg50IZW8OfzalvEFTmoj/903nQ7fHCrZ+ADH5fYGbe/7amLVTXDgUP/mFDb2vkP+jSukXbkEaPs9lPHWlDBjF0/SP24h70S5PUqVBsY3B6WG+sMUO1Mvl6nIK0X4oCuarsGAE0I5LW7k7pQX+/M+ezH+3W377pfQZ686DhiF64VKHIGwnB6gCPlmgvkKcE8f0i2HTR7pisxVoewQuBO+XgNADsBwkYYMQE9gTPnmQdoauTvSPLoktNQxarkGAAuKhJfu6QUQF6aq3lbSlmxWlStNTB5tYRKZc3SzOTkw4xZAK8Ynz0BuQjAZQKCDYkrXA1a3hML56Y5N3Ephy/KlUmro0/yyguTGlYWKQBPgTjhUal2a5VHCOPj8/vnCQgqP1BCkTo+D2uOdJ6tLlzrzz3cI0Gey8fzXmNGjtznQZ6uhaPuWmJPP/e5x1CJZWrmItZ14urAirlyTzFBeWf+272BN1X4Xg84qLhnj0u3MzDlPXVGsu2miGyX3zufIgaZcO4zntGx45j7+IFDFH4N4I2qG+edMMHuPLGVvVPHfvZCgf30PgBevUrBtd+/H1QyzJnjM+3u0yZ9oUOzHZ2oXQvydvuUFNphaARCI9CXI9DfIE/HIpDn7EL8IE95cdEwHGENPqpflFlORqodMHO6DcnJdrYlyr9T2LQBANXsxBcCeB5zEAljILsR5bs1CPSpbc25TLRRgKu46DjAXhQlzHy2tVCVLSTW8KxZZIMSDQMji5TS0hLEEJWu/qwojDDajaBdsYhi4yT+UAg3OjbGYmFs4hLiXR3cBudnJ4JSffDCteqrQrnOTgWWo4ZJstaVPPPKnTljZMJ2TZrsaFelzQK2x2L2BPI8nW//LB0yeSGQ1+HJuPKpjXbj3whtVnLVRfMSuHPnzmM9XTjSFVv2GxYLKJN3OpZqC1/eP9e+NjvX9kTbtsRLXrKqDQSdnbhhR0BeEGPnxkOMp0KryslrtsmzhwPQJtj+QYyl6gN/649L7bEnUd4qP0Psp6uy4WcQtb3yGBOi7MITxtpvv5K/Qz3rn7uq7/YaAnl9N5ahlkIj8IUbgbYgLwhIOAf73ig6e7Oupgm/iaq+6xWkVWkzF55UaTN86vhSjyR8VVdNpQpsIqZNmWQTx4x2dWIlrBB7J5CnEK1AnSYKz7cO3zsmVjF95eTdFWB8XIE1Sj1MXTTh2ihCpRJYVJbIYqUcMEkFDapeCOSFC8gxh1Qj+FDlDIVYVYPWqwxV44BbDAKMet4Qm6gQbnxCosUnEnqRZAAAIABJREFUx1PiLA3vPtpRGFnMDesK8AnY6SV1bZ2fvavEuLkB4ChwWanwL+XMtI6bwFhcuVO/1lggz4N4exjIU0f910iIyWv7tfBKQbOd+8AHtvTD9YQQ5S+n/DSFMPU751Gh/9QomzMmw47EM+74/bJs0h5u2fbVP1Fe7N+oErn+O/5eCIRuA2AueEz8nzmAJvaddVy1izDLHJVm139jqp09ra2L4BOrau20e961bctJxCN1wwOXgX3wk9xcWaYMnTrQHjxrls0PCu1+4b6kuzmgEMjb18546HhDI9CLEWgBeWs3t9vKzzz0oq3erBouNkPhWv93d5MmABeehPEi5KkqRPIzraP2bAxK2/GjR9l+Eye6smJNDTUwX1UWrlw8rFbE1UXBqol1czls4dEup25rUZGtWf05jN1mtmm0OBSzsYRsVYasCbFDExNNLOxeQkycy4VzFi5hMIXsX8IJ1cdVu7JZUUhV2XYSR1QR3q0DoEVi+RBLxYvYJFXgoLwZdXAF7lzFNrFxUvIqvCs1L31TVQ4ZINeLZYS185GDV1FZhUceTJ8sVxgM7cODywGQjZq4BeBtz6B4djL+xSsA7G3dicdh31qxaLyUk7fvWqh0dc2/givRa0s2WUGpJwpIi4+1oVnxNgklrvzi+i/Lrjd3qrfu8yiBF/zkJSeGcpUttlskGBErp+vWz9S1XIz+y1mha9XTTQi3EXj7/Whhvp01a0CbllYRtb3kb0vtP8995izynHpWl33g0tbNVcMrJcIu++oUu+moL76woruzFQJ53Y1Q6PPQCOzDI+CBvPdt5VrKAO3GJVwqVPFV/i9vD+T5AQqTQTjMXAxGegJ5ElUMzcu1aRMm2FAqX0RF4DVXVYohPsIFZoJIGKX4+ARJIABjgCiYgnLCsVsKCm3zurWuEkYSICwZAUYyP7MzMmEHk7DPigRIwvyx70C92wiS4cNInpdlSlJyCiQMIglYwC3FRbaF6hnl1LatlB+fBB9iIelnE/1Rvp5KkMkSRWyeMzumd9UYHFcjFlHY1hn3u1iuSpcB8KowbcYbz6cSZhKeOKCpCc1xmt4LIOwVOAie6VrBXBtBhkPM3tIYqCXa7pz2LcjzGpcZ8v6z902fvN14y/T7rkZc87p9/inItaMSZ666BRd9hXIQdR3qIc4PziQwSYy2zCED7KipGXbaAUPskHbM23Kw483/WW33UeHDCkkCjBc7L2bbf63rYQYxlaxRRs8Y4YQZ+/dRVY9+H9id7EAI5O3kAIY2D43AF3kE+g/k6etbZc0cgpERicfkuf+dTI8wLEKG6gpCrdWWhoBiv3HjbNyofEtKirUGXwUAyOcAn0qQJeGBFw7QqqasUlkFlihllbZt61aqZpRYenKa5QzMhm1LsDTKmw3OzrPkhGRsWmLJ9U4mbSqG9SqoacsEBjgSl9YA2yY2Tz56ZShvPwcsFhZvdeBOuX5alENYWw+Iq68m0ooyVxU5VPVCnxHSVf1ZAUTl3Dl/PACeM01mjRpYPBkgV6ImrCPxXiDPxYodM+dVA9E4hDtQqLcDAK4tSxICeV/ku3PPOra/LSq3b17/aqtaVsInpUrodiACfeGXJ9kYmMrPt1Kij5QKVXzJSom3cTnxNnNEfIdGxE+uqLM7XlhmT79LXd4ikJ5KmakGtPNH8h+/2ud+MWxZfvTV6XbDwi9WxYqdPcshkLezIxjaPjQCX+AR6DeQJ94NIOX0mbIfaQnXarD1BY+FBAxAM7Um63xVeNVF2KjBQ2zy2LE2OG8gEwt5ebJYAeRFIdKIJxQWExtPfluDFW1DGVtcatV42UXDtA3OHUTFC8qiKQQLsMvKzILBY30EGCmAvLi4JGsEiJViiFyDmXK11LXk8UnxWozKtqi4BNBYajWNUkAq304ly1RvV+FVQrDMcsrT8zzyYPKY9+QioTBtNeyDD9+vBnL+HEBUiFkWLYC/8kqf+6wZRa3KmHmm0N4iBs+BPMeG0G5LWDYE8r7At+Mef2hzb1tib7yEEIJUBo+x81ulwJ7njkyx3317mp00tnNN8FrCsa+trLZ/L95oz3yw3irWUsqslmtauRntK2roXpPnHffAfnOG2gNnTLMpbaO7e/x47Y4OhkDe7hjl0D5CI7CXjkD/gTwBmFZGzIE8vzZOIEjAJpp8HOXbNQD0IgCEaVicjMeuY+yYEYA1Ije1sHkNtYjuCNeijE1EBCHGbCsArwxRRTO/JyPacGbIWKc0wAY0oWpIiE0kxAuwgiWLicIDLy7R7VkefJWYKVdUlrmyZc4wmdBslQvPksPHbKO+yYxZuXoRzhYDgQV9q8baRUBPvncK47oiBexLIK9GII/f66QMdnmETU5sodBvnbYJj2E7KXPVvhg8j8jQ+Cis7f0RuMBCIG8vvdW+EN1eD6E25OIXzApQ2mIa3rr4ARkPQLF56TZuUJLlplGGkAcp/JBta2mlbSyutq3UtbVyTJGVVydDZO4jCxdQbCfcktoJltvyMuxXp4y3Kw4KxWY7u4BCIO8LcWuFDiI0ArtmBPoP5JGB5kCeV7tWIM8xei5QCcunqA2KujCEEM6TDh8xVQ7Iz8uxcahs01NhEppksYKJMZNEQlwMII/y7LALZYRefYCuKJiBVIQRyUlJjuWTXUldLao+WIdafjaBxOS8IpcUVbdQBQspXutqCaNio9LIRKPatYokRzEhKbQs/z2VVYtBxBHFJKfyZT4AWwXr17KtwFojwKwOwKZSZjXk3km0IX88gUAnvODvSrapRMChihZhhIvR9ToLFR27YJzy18XieYbResNxnm68WrPQRSoGiTFCOXm75iYJtdpmBF6mltsh1yLCKIOWk/LVLfrJtSoVMWkKXtWOoLw8PwPe4heoTfRc15KUqwteeX1sp4oX8dF29KGj7Z7vjLLcvUmh0g/XSgjk9cOgh3YZGoG9ZQT2NJDX6DcAlicdmWqAKIExATOqYDABZKYm2fAheTYoNwNgBzCE5QunnFIsgE61ZVXBQqBLZc5iccZPTY6zlJRkB8oE7GphB8T21aBolVlxNcKH0tJyV9asGuYuBsWsTJVleKyuRGPJEgmjGIH1hUqYSYUbzcQWE4vBMus2EZuthqoor8KmhT4K5NVJVatyZn6j4xoBR7343PnkkTeokmpi+QwlcAQKX4lGNC06wxQmvlaQF2DyQiBvb7mn9oV+Pr6y1o678b9e/VgesAyVe6vqNqCwbT8SLRJZj50OiCpcxFdSetrgDhg7LctuOmWqHZMvu5bQ0t0IhEBedyMU+jw0AvvwCOxJIE9CBo/Jw9AYhav88lSXVvBH9mJRTAKCQwMz0y1/2GBy61C/khEXAcsVTcg2DHAlkCezZLFwcYC8tLQEy8rKpIJGjBM6VPGqR4GrnLhavLa2UfViy+YtVk7JKYE7gTpXNk3Tjrz6UPhGEp71BBNNrq5tHD5nMZggO2Nk6otWViq/rsKFdBWurWNd2aM0AVTrYCF9MkR2RsgSWTQS/qX+LeCyDqVgGEnmEYSMRWAoQxE46UCeXhySNw1KKRti8vbhu3TPPPT3tlLl45bXbetSvOxUa9r5VfawrwG8J5a+Tg8y4TZwDJ55J03GVmUPNw3s4SHurtVCIG93jXRoP6ER2AtHoK9AnmfN0S6vpovxcN52ziNPylIEDIRr9fzvql7QTISMiRW8pA6oojjRgK3minJrpApFKmzeiOFDLHdgBiFaLFAAhM1NdYAigTzaA0iJCYwnHy85McYGAPJiEFxUUt2iktq2DQCzKsK55eVVtm0buXcVlahdqZ4BSIsBdIU5Q2Y5OOC5p5Cx+AX+cb54FJMXyHNlzJwPHqbLlbWuZq6YPIWc6xWuRXTRADDzwSgqZCsAKDZPYoxaEs3LCSnXqL4uuYRRcQkORMoRT+XWPIs8gTy/CbJoPcLW3hhrfNQjb6w7DdcGKiy0OwcBF76+vFTHjsInL2Sh0pdDute0pavwjIdX2IOq20vOncWoHi/XcJsc0sDh+Nk7z+2bsC65efGRNnJ8rl2+YIR9d3Yo725HTnwI5O3IqIW2CY3APjICfQfyPHVpTxfNAeA2l4Pm8vEE6fy1PQWeAjXNBf08fg9xBclzteWlzjU/lxJnuYMG2oC0ZNg3tnUGyoRS1Sjby7cuHkCWEBdpKQNUjSKeGrXYnRAm1RwjMYSAluxR6mH0BMJUJSNabITMimHZ1DspaCW2iAC8RaqaBvtS1YsIJjLl2NVSlqmq2svnky2KK2XGdl54lhxAVblQLh7t12C3UkOt3LJSlTCjeZjCZvrcrHJptBdJRQ724qUyEQYOV9hWAVwxeXgCSpTRAvL8Y60qHC2LZL3+Rarf3bWMHR0CebtrrPfU/bwNq3f9f5baE29tMtuCYlbKI5Uh043s1PJKfuX6VAJsPPcR4ozj9su0Mw7Kt6NGBAs49tQj3HP7FQJ5e+65CfUsNAL9PgL9BvIEUvxApVl2JNibqD6sJgQxcTJWjaTSRZzy4YTbeOpPAAL5SrYBqKpsYHamDcrLtkRKikXDqkmkEcu6cQAwKVLFcMXCvMUzoaTgsRcbE08+t2reihFTVSXl5alyBqFdkJmDpxL8QeFJhVtLGTMXolWZMvqiShrqo0K4UtdqUdi3DoBYDZtXTZ/EBjqQJ9aONnz02VW/YJ5TxQsf+1O4uKxUljBxFkmeoICfKmBEojKMpBKHq7yhsk9ORAGbyU8xi0J+TnUcYPJCIK/f751QB7YfgU1cok98WGavLSuwjzb4rKiSdAqu2wSu72FZCbbfkHg7eHy2HTosykLQrm+uoBDI65txDLUSGoEv5Aj0F8hzOlLZhzjVHUBGIR4AlN5vUtgTQBZBmDKRkGsMBqmNdeSwbdtmzRgjJ6el2uAhgy09I83Vh21CnBEL0IsmBy+R0mIqA6b8PIG8xKQEjJITnPDC2aA41Z9AnoQX+ltVN/xhUYE8ed452xPAl0qZSTAoDzwxZgorO9AHEOVVBxsoIYUP1q+KGrQqYSYgJkBXR01dgUrHVLI/lTSrZf1aQGVzfZhjFQUKI+hzJMcYBgPp+EpAXTOMh5g8j8fzwsUeyAsxeV/ImzB0UKER2IkRCIG8nRi80KahEfiij0B/gTyNK19ODsAoD8/BO/4QyIsE3Hk5ewA1jI4bYcRqqggBkY+Xm5FuYyeMt7xhw1zuT9G2IsKuJQ6wybsuiaoW0YgfFCWKRySRin2KatDGxET5zUk8kCdBh9srKzqezLF22LrwsxGAJ3VtA+CuQfVk3SYKHJODB0MnsYXUs3X46vnECDpLFAQdbCPw10AeocK1EnII3DXIqsWFfgUi6Rsgrrhom5XS7yjy++KSE6wBjFuvUmkBKxXV+HRwVTDPG6sQyPui342h4wuNQO9HIATyuhmz2+aaXfyG2ZxbzV6/qPcDHNoiNAJ78wj0F8gTwFKemxeI9EQbCo3KOy8mOgzD4miLJVzb6KsE25WYD5A3ZlCeTZk4zkaMzLfE1DSrAFhtLS62gs0FgL1iQSFLJCwbC9gTqEvCPDk1IcliAVKx/B2uWpgALYk6ImENo2D69HuTVK9OkQsrKHDH7w1i+WTiAvIMAD153FVhvaJ8Pud/BytXwzaVbOPMkGEAZbAsACnWUKINWblIRSs+Lp5+qIZuBCCvnm0rKNm2jRzD8toqwGKdxQBIIxGINMgvT+FaKmEI6DlbFZVECzF5e/OtFup7aAR2yQiEQF4I5O2SCyvU6BdjBPoL5DluzG+AHFykMgLBQAxq2eSEaHJ2GmDwSgm7hlnWgFSbOXG85Q/NsxhCsrWwbAJXlYCrLUVbbUNBAerZSidWiMUvLz42DuVtPKAvFvFFgiUkYnviqlQALqW8BUTG8JJFSoNKj4mJ42c9uXWNsHWucqwUv8qxA5SpMoWvTvYndVZFWLaGVy1/q9RZJfl7VWwvI2VPGdvgTJNViqyRvL1G3pcNSyp+faqjmxhJ+Jg+1jbW2saiAltfsMm2VZZaOLYsYdipNALyZJIs3k9CDKXkSXsRAnlfjHsudBShEejLEegzkLfyNrNRF3tdu3WF2UUjO+/mOTwt38PHewM7tquYvODx6uqEPsUX+JF9ecZDbYVGoBcj0CnIC/It7UlzCk12rq71QqQeb6efnl7W/aZQLa9wQrMSGERiFRIFoklAxdroK7PGmgobTxmzIxccZoOzMsBPhEarfbYNy5JGwFojjJf+LtiyxQoKN1s1fnVivmIBd2Ly4qJgz8jJS05OsoSEOKfAVXpdLKHcBOxLoqloUUOFiypCwfWEX+tVhYKcOqlqVU9WIsEabE/AauTeNVkF/nZV5NPVws7V8bfPgTwf9W4F8mDvdFyEfZtg5lyc14k6YCfJGUxPS7OM9AGWFEneIO2H4y3WTPZ5BeB0S2mRrdqw1spoXwbJjALbqTWKtStPT+qN7pg8t2/vbCk3sOdaZ/8ZbjGoDWzZatXiOfb5LTC0elDjIXVt53eIhunFdbW2urjC0njQmD8ywTIC91ZPbqzQOnvkCLy6vsnKecgbkxtlIzsv1btb+t5nIE+9DYA3O5t7/O6O+98bMLhbRqCbnYRA3p5wFkJ96K8RCIC8zz7H+iAw12sOJy/OTeluMg8uneXlz7WfpwRkmvz+ch4CEERRAwIefEa+WbRKg7GlQpjCLGFYhjhfO3LYmgFWaeSmQaPhsNBkxbBbYfVVNmfmBPvSwQfZlPGjAXBVVryt1FmSNJJ3J2+9GvLjfICwrYgy1m7YYNuKitgd+5IQA/Ysmn0kJyXCoqVYYmIial3v/ThYsyhXVQMRBgxeLRYoCr8K4Elc0QhAE6aiKIYDcwHblTLqzUowoZw7KXOrYBOrOJ56QJ0YO+XOybhZnnsSkERqHxx/LPsTu5g5YIAlY+fSyD6TU8gXxMdPn/nqq231unW2ZmOBFRYRwqUqRjih5zBq7IaHx5GvGO1Cys5Pz/Vb3oDKXWwFdp6Hs3dmtI6YP60j8B0A010CcXeydda8msId/+6/FoJA3pgx+fuETx7mPTbssletDDW1E4IDwDHRcVmTjbVNdunRo+zmY4e03Ec/f3GL3fjYJ1ZdUMlFRGUIHjgsJca+cUi+3fWtfEv2r3ndS4V2zf986qq6/P7MmXbB7LSWNv7wXrmdf9/blp4YZR/8cr4NBfMHlmPv+9SeeGcdeZ3x9tG18+xv7xbYLx5damE8PMhAXCrz+oZwO35atj121lhz/b/iNWyDEPzo/qH3yn8dm5loFx6ej0/dgNbGO/jtU9Jip1/7Mtd9o32bY/jT14a1rFXM9TDx6te5divtS1OH2fPnjtmuhUNu/9heXorXCut+e95Q+9MpHTNFB9z6sb21rJDKZtH25rXzbXJQtx5cVGKn3/2ee3g65cAR9tC3vDY24ak85erXSNuotWNmDbLHOd7g5cFFZXb6H94hHUICKuW6amyabOrgNHvnymn21T8us8feL8BzU997+lRMvkj5Zhs7MN6WXrO/a+7JNT775u/esrJ1eAJK7R4fbkPzM+3Bs6bZ/EH9U3+tT0FeTwDcHsPiPc25PMo7zV0xj7sc5M0xW/G6WRfEZ5c3VujD0AjsyhFoBXkbW3bjlZOU6tR7KyyoJqp+dyAvaJLX701MFh2CPPFYhC6FmFR1QqBDYMh54gHE4mDXFF6NgMFLQmVaS3mwmvIiqyoutHH5efa1rxxr+40fgyK1luoUpS4nThZ2YUwATRHR5LXVYWEidq+GkO0m2wyjV11VxX4AXPQ9hn2qpm0qgCoRUUYc7J6UuPGUJRMY04SjsmkSTdTTsMBcAxOIrFYa1FderlqFU9D6YN0AeYRqxdrVwt7JPgXOzoVqdZzKKVQ4WM5/CgVHASgF+GJVHg2Qmzkg3dLIvauj1m0yoDYedW1yUrwrmRaB/UvB1mL7cMkyW7pmvVUCXuOSUqmRmwpzGOHYQ00sat+dIamT6WvgXDhu1P9ZmNuvxr4XIK/X3J/Xj30F5BUw/Llff9yskl9USJnzyZmH6uWiqa63406dZv8+fZQbk688uML+9RjATXF2XYnuhyqXOIWNZU/KtiW/OMAG8NFjK3124g+foWZrsx1+9Eh77oLJLffi3NsW2xvPLyO3Id7uvPpgO29GovsM2GhJF7xgtrbaIvKTzHfbfDv74ZX24EMf0zeQINezs0rkOh5x8EhbddV0K6Cbuac9BXXMZ8pDoM94D9E2BxPVbDddcoBddmDnhsRvb2m2/S/4jyhtO/SosfbC+RNb+imQNehcjmFzuY2cPcxWXD2rzdfWsnKzceexb+5Xd5nlUkv6zgXiqdss7rjO57gEjLnHLjlzit1yQn7LOvvf8r69/fJaN455U3Ns/c+8/awAc40+l/YxZJ540HBbfOX0Nu3+5tUtdumvXvPMmnkoc2PTwOCPTLfKOw+16T9/x5a/yoNuLOeI/F23gtarYXwGJ1jzfQutkFOd8/2XzDaAduUGwP3v+QCaPXTzcXbK+P4pw9anIE8H0xWbFwwC+z0MGQJ57W6f0J+hEdh+BDoHeXwXi21rB+bUggfyxFC1tieQ57nNBVgg8UD87WeTiE565cFUygvKKQpWKxIGKzY+lqoUCQAuYA5hT1/FNttWuMGim2vsmAWH2NdOPNoGpidaGSrakjJCqjxeV/kAYzQYjahiG++VVRJi5em8pKTECjcX2lbYvKqKMgeCYvGeiwFgJQDwEhNg8tivcvP0nsQXygsU4yHRhUqhibmr5x+VRpOXnqxW6gnLyA7FRzi3CpCnahaySZECV8DLlWMTcycAxgiEA7TktyfGMIpJ1FXscCKPMMvOzLIMAGd1RanFEy6OZdJJ42+JQhJTU5h36+3zjVtt0Wef2ScrPjcIIouJzwBsxrhauE5p65gGWc3A5DnSVHY03rlw2hKFgl0pthDI68t7HhxhB/3mfURAPlu6kb+2iZ2Lsbyhyv2MsTMPzrPL5g+ya58rtJ/f+S6fceJl/pudbGNyEmxTWa1VrBWf5nIAbPrBo+29y6a4h4SYC14E2FRZcn66ld2EGpAFXGQpF77K+9scpXzc0WPs32eNc589s6bejvzxcw5wHX9Mvj125iQ7/R9r7MFHlohgtPQhKZablsi122yHjk+2O78y0sBoNvAstimvt8icOPvO/FH2/EcFtnb5Bi76cEsYkmrlt87vtDLZO1Qvm30x21fX2lFH5NuTZ49vGV4H8r7PMQDyJs4aaot/tF+bob/quS32i7ve5kD93w/cd/+46lD76vj4NustZXjGX/Qsx+Wevixv7ABbf/0Bbp1VDPfI76v/gFTutfghabb1lnmmFrzPAJnFPpt54DB759K2+7/tzRK7+Nf/1Y1oUYNSbHRmEvd5rY3NTbRHzhxvP/jncnthaQnnCEHURkCcRiEzmvXibcjAFHv+7In242c22S/v4Bjiom34uBQ7ff5we3tlNd7PZfbOZTP68lLrVVt9DvK6YvP2GBZPQxQCeb26UEIr75sj0BHI00gI4PUc5AEyBNIca+FfADmBcquu9qzAjgzvETWoWkRKaqoNGJjlD0EClBpqrLKk2BrIwasuL7bM5Dg77etftsMPPoA8OgkwKq20rIq5LgI2zefAT2rmQCsqKbdNm4tok3AmQG0bYdstWzYD+IqxOPHy4lyuH+ydBBjxMHmyWomSzQroS8Az0pVSU0hZfnYCeQJwMk6mBBngTr+L3WtQDh45ewJ+DbSrEK2AoFdmTIu/Mob8/tzxq36uxB0Yp/gVvYNzB9kAmDuB1ngmizhYg5SURFcz1/npRVLLNj7J1nNM/33jXfv0s5UWBpMXm5jpWbEoRCTsrGmIfsco7CYG0m/T4hF55DgCKnvH5AWdux7fCvsWkxc8LAvuWWbPP0NyemK4vf2bo22WnwATPEg9FyaqiNxKWL7DDx1mfz1vimX5L5Grnt1ov/jLJ174lmvqPzceZcfmR9vc2z60N/4LQ4W596LfLrDJRGwfX1lrx13NRCbaEKZ4wLBkK7ppnuvGZY+vtVse+MhVlbj7Sli8aYn2nX+stj/9A/Ywptme+dURtjA4tss2hZzinO8CoEp8NnVmrn34o1mOEcy86CWrAWBabLOtuvdYG9EJIeWBPIAUjPbRR420J86a1DIkJfyWfj4sV2G5TSJc+vGVbUFP/s/fttUfFzqQ5fIgeJg5/ogxhJE90BpY/nd5rX35p//nv530hBNhb/z6SDsgO8yue2mrXfM7QC9pDMTHQcBJtur3h7r+OpB34fNu3KcfNMTeu2RKm3Zve7PULr4JkMfT0C8vmmNXzs/u8Cp/YFG1nXED7SC2uvT0qXbz0YNb1juMc/7i07CqfJc9ePWBdtqk1rB6j2+ZXbBin4M89bEjNq9bFm+l2VyYbNxK2i5d5Pd1G0oNajMQku1W8NAufNp+H9ttv4Ph1pZ2dmT7nRirs2Gs70bJ0XKOGO1gAcyOjGnghAW2Dezj6XMoUC2FTWBpf6xBQDuwSr8zvLvgJtubm+wK5AWOK5ixc8CNpW1Wnp/D84O8QO1XQRHNbWK2VJFCjFYdoEmAJw0RQh6GxuWVZVZeqlJlDVZRCmNRVwXLtc2mjhtpV/zgAhs/coiVbN4Ae1Jp5VVYlETEWBk1Z2thNjJzB2NBUmGfr93oMgAjCftWk1tXhNq2vKyUbahVy7r1KjemurSwLTGwh5EAqShy9cJVvSKQ3yY2zAkbsDeRqEJMnhg7lSLjp/zvxPTV8n49E67+Vs6b2DuBLR2ofka6qhj6XSISHvoReAhISvWr94dRczeFcFrp1s3MUQKdKIFhMxXWjcFiRcxQDCHaUtjKN9/9wF57532rJFQbm5TlzJR1LDKRlj1LFAAxXmpc+uOFi1vFL+HKf+w1k9fbK3nfBXlH3LvCnn2KCT853BbdfrRNTvHG7qGPy+1b1wN2uD4H5Kfa1pvmb5dLUX/MAAAgAElEQVS/+o0HFtvfH1/F2hH21eNH2z9OG2PXvFBg1/3hA66jBrv7soPt7Nmpdt4jq+yuhwFtkSqxR2iY62TRLV8iRy3MJt34ti15awtAJ9oK7l9o2ZyKFpAHJrzvykPtzMmo0NkygNkcyDsbJmxblU2aARD7sRfqzL7yFdu8qoL2I2zNfUe0yfsLviLeA+TNFMgjTDnnwMH21MUz1Cv3epdSFwddCzgqrrMJs3JsSRDIWwICnPQDwCXVLyZOzbS1Zc1W8flmaEWYxjsOc9sHlhte2mI/+d2b3Ae8K4U5998lZ8ywW44dZOOue8+WLQIoIohyoW9+vHbzUTY3x4yIt426kGMrqgbkDQXktWXybgfkXXQTAJFHqUvJe7z56NxgGVHL/h9e7LNTrgek8xB35Vkz7ZdHtILBBfcsteefAqBHJ9rQcWl22ylj7fgx/hPf21unD9ffJSCvI0DXFYu3HRjo4AA7ypvbEUCyMyBvIurhYMwS3M3uFMXtD2lHQd7OjtXZ+P0t4TjagOkgIL0jYxo4thaQ19E+ggZAQO4zv/9gR9dyb8eyD++HUFPtRmDHQV5QrJY2mwE1ysnT4nLDHGAK/C3AI5ATBsird+EgecZlDcwAMNVbKaXKksjNU55aTXWZ+WDyFh46137+k8stKTbSNqxejvK1CrsUwBXK07Jy8uJgrjKyc3mvztas2+BAX6TYPCaFCgBeFXl5EmqUbCsjxErJMUqKKSQaEcXeAXbRKiHmaue63vrLl+kvedsBmiS2ABiq6oWYPQfq+E+iEZkkuwpj/lq7AnQKkUpE4sAsSFg5eTJllhefQK28+LS3MWNGWjq5hwJ5aanJHHeMq72rPLsELFZAqhYRl2hhsYm2CvD6fy+/Zp+tJ1kdNq+OsLHCyM0cezj5fgKtcaiIJfBwoVmJRkRFaqE99bF3OXm9vT32XZC38J7l9tzTnzmQ98GtR9t+flLniifW268ffN9FZC86Y47dekzWdoP6Kjhl3iVP8kDD9TAtx5b9eLq9BYA64GLy/aqaPOD3nXE26Mev26bPyix6SKzVEYa0qjr77UWz7XsH5VrUeYRGCyts+NRBtvpajzVzIO8RQKHEBbrOERFQM89+8OUJ9pvjh3lMnkBeabVljMy2O8+aZY+9/pn97VkAJxVbBk8abuuu6zzs6IE8WARdY0poVU4i17g7WEeB815ttU2YkdcG5P3oqQL71X0AWMDqvZfPsw/Xldudf2GMeCj7+88Ot6+Na6UOv/XQKnvon4Sck7g/EZs0F9KvCQgbzp5uh11F3ykjGJEWY42lSp6tt/t/Mt9On5LYQ5AH+IZZd6CZsoKotmz+AUPspQtaGcm/flxtp/6CsQXkXQ64vPEoEKR/ufnlAvvhLeT1IXRB+i/lmMUOSrXLjx1rPzusY2awt3fUjqy/S0CeOtIG1I1uFTm0Z2qCQct2lirtGKv22+4MIOltuDYwuG36GMxEdcE4dnRidgTk9cVYBfoSYNva921nxjSwbUdj1SG4Dmb2gs91L8dyRy780DY9G4HuQF5rUr9fc9aC7ZTw74UlFa5schRf25Cf06g5cYNCjHw5Q2VJ5NDAl7PYrSFDcp1QoLBgo2XA7DUB0MrLtlojQO+Eow+3qy//AXl6lVa44XMX+qxEcVpLGMUpXEkoTx6QSTjVbCPWKVWwdgq3itGqJXeuBkavhp+V1Iktgyksr6pwAEjsm9SzQngiCpR/7pR0ynLTIZBCJRDVJHWt8t54uVCoFx/1q2+941R9XIV8ddxS0ep3AT3Nf+qvWEJZtERJQcwxk4aEmfNES4uPtmLyDtPSAHmJsnGJdOtFMOkp1zAuGXHGwDwrw6rl8Wees5ffXGSVTQhFAIDKw/MsXhSpE4BkO1nQ6HiUxuQv3eaOSX57vRJe9OyaaV0rBPLag7yLHltnt/8ZQMO5ue6C2XbV/MztBnUxyXaTzwfQEdEdMXmgrbrGY9TiLnrGajbW2pBxGfaPC+faAZfDmmGvc/mZs+0/HxTYsrcLbMHCfJSww+2Ya2GleCg6//QD7Y7jPYDhgTyYpgguYkQcVifQ1WSnnD4BFeqYVpBXAUARDaaQZyMXpcBafJg9dtVhdvyozsUDDuTRR+XKCTwqt08MvFuUf5gEcOKzCdOHAvJambTB175jGxYjakiJs8oHFtqH63120GUCbGbHHDfBHj+9VZY44+ZF9v7rayx2aJqdfdhwxhIlLaBqxIhkW/0phucpUXYZoOrmfy51ApKfnDPbrl+Y7Q/XwhYW+Tph8oo9Jk+iFO4rq+MnD34j5o+wVVe3ijS6Ank6zCPuXW7PPs++qzl+AWklw+KDdNl3x9lN5Eb2x7LLQF7wpD6HyfyNjqpGBE3snXrmdbHOzgCSHQF5HTFM3YahOzmr3TKK2i4Y7PTRWLlm/SHbjrq2M2MaDPI62kfw5x2d7x0dy/64cfaVfe4YyAti7PxsnWPyggdN6BCgIxZLUKARYCK1aTOsWDVfrjHk2syeNd2FO5d+sthSE5PcBLGtaJPVUeHi618+zq666gpr4veignXO4oQHb7KcIq2kvJLvaU95Kp+8wq2INVDeShGr8mbNMFtiCBsIs9agINxGVYyy8jJXksxZnwgIEjaWYMLlHvrtEtyhMHk5NozfBdicobEYMb8NiUK6UtwKZIl9czl9TsChUK3HVnpMprdOHOAtBqZOYEuh4pnT9kNUUmcF69cguKCuLgxmTDSMAGHdeIQhzYCD5shYSxmYa02RMfb8S6/Yv5582QpI2k9ITHagTmPpfPCkrOUlsCfLGIFK1z8xeg7ghUDerrqPW5i8JJi821qZvBtf3mpXKjm/ud5OQJzw6FmtStlAX/74YZmd9cuXnTD3wHnD7NWLvfyxw/6w1F58FnYwM8aOnz3U/v3C5y6/bvHvj7YH/1tgt8CGheXF24LxA+zZl9Y5nOZy74Z4AU8vXAvIiw23EaMG2JAM2PHaRjv9kKF21vQBbUEe1WSszql0LGJgjL129SG2f1bXFiAtII97b+DIRDsD4YFUHnqoWUsI+C/PkqNISHbq9EHk+3mM4Id4q0z7AWxJdZMTUaxERLGKRMAJP3qFp7Nyi8uLs5LbD2sJKaf88BUrX1lsY6fn2r8unG0TBAYRQzhgyVPZ9P0H2Z/PnWYTJMAoqbKvnzjJHj5tpOFsYsMv7ArkFdlFv37LqYgzhibYZEQbkOJ20LgBdsNRQ1ouk+5AnlZ8raDJ7nplvT30X85VkZTKfBdkRVnVnQtbjmNXXXcdtbvLQJ52Fpz3pb/bM3E9ndRbGKxu8uW2O8AOcvJa1ukr4UUP22nft96CvL4aq648DNXHvgB5nQH2btnLHRzL3XnD7Gv7ciDvnfds+eetFireGAiaeSFXysd6i/NKEXjhPb9Vh/uG0+dixfjhsUxeTVi1IKJL78nSJBY1qcK4FRXk/7D2rJn7WRI2Ip98wsQE8Eok52gLgK6hrtJO+8bJduklF1pTFSBv0zpSc2qI1IQ75k52KaWoXMMBQ3EAnxIEGRvwl6sFPApMKUdNYdZm2Lha1Ic+QlFi+lSZwsc6PoQUdYgmqmhMYg0Xt3XhTalUxdrRdwfyUBDzmQBVIAyqw/ZIPYVn/eydXChcTp6XlycPNVevgjdlnSITZgG+nOxsGzdqpNVUFNtmjmlgZjr7YVzIrZMKOB4fv0isXRrDUf4mpKK2zbBPPltl9/3tUVtZUGqRyimU0ILxbHBjSr8Askn4AMZTBUT9VDhZzGN9o0OvLozb6pPX9dXt2Eq3BPITW4+1oy0DkeHxY0fa/vvPNl1L+8rSGch7i1DsAZfB0kkZhHho0W8QUbRL28q/7i1bvYicNDzsrjx3BnlfXkjwFvLGLlM4kLJ+buQJ5+aMzrJNN8y2Z1fX2RFXSRDA++STSrgRm5tmVbfNa1HDtoC8mDD7783H2LxBbc9GS7i2rNpyxw20ATDKi9+DYUuIgMU7BBava1fflpw8HpyOP3acPRbEwCn3L/Y8+re5GlHHQECe5yt3CeHr396/yGO9yPkLw1fOlexD52E1oD3u6X/8HJXtuAQDO1nuubSxpdoOXzDcnjt/ss29HQuZl5noZWuC5ckdP5xj589Ks7DvAvKKAZRzcuzDy6bZGjow/HteTt7sg4fbW37gHBiB21HXXvRrvMyg6n956cF25YGpHV6qPQF5gQ0/RWA94YeEdjeTU8y9u+neBZbT3hNmN9wQuxTktWHzOqj92hl4a3/cnQGcnQEkvWXyesI09iaXrFvA024QdvlY+fe3M2Pa3bbdHnNXoHw33AyhXWw/Ar0DeQA4Za2JxZLWwIUqXbyTr04YJME8xUxdmFY2K56yVSFEsXpRsE2RgCOpWyU2yMpIJQUt3IqKi0gjYgIA8GwuXG9lxVvslJNPtJ/+5DIms2rbvHGNqycLL+jCtDI/Lq8E9IHPklLSAW31tnLlGisjF0/7kB1KDTl5snmRqbHUsTWEaHwyLq6r8WrP0l6F87lTu+qjcCYhVVdOjO46uxKPlROocrYkjtnzgz+BWPeexsIfypbYQuyefPL4PJpjk1VLfBz2J4CvIXmDbdyYUVZaXGDbEJPk5AwEDFLdQ3V6YfJiCUu52rUyQI5NspTMHFu3sdDu+NM/7OPPC5ywRHl+jqlTnyQ34RiTYEHjANCNhI6kKFbIuoGwtgfyBFBb0JsXPu9kCYG8nn9DLLxnBTl5CC+SwmDyjmnJyVMLg696xTYsQ2eLiCKdsONdJPAvHJtgnxU32UUPfWRvvLqez0AD0U326d3HGPjGLYvAClP9FiXE7l1+25lfn2r3fXWEs1NJxWaleSvIQieRvNEFhw2zZy9oVZG2gDzY43uvnGvf3i/FlAnqb76VyYN1mzpnqP3mG5Ps0B8DqmDGI/IybdvvDmkxaO5oJBzIuwS2jIe0hUdOtWfObg2zbmFHA+UhV1hqE/cfgU+d169BV71tm5aTU6o7CQ9M5ONe02ISeUATWD3xuFH2v6dPtNcxojvwcpS1sIFnfWOC3XvyCLv3vRI7+1ewfrrR0mNs610LTELmuEswZV5TaUmjkq38xnl+kEffyF0cOzPP/nvFDPkUOzs8YezfvV1sF95IuJYHuB98Z5r9+vjBLaKUYP7yrx9X+XPymsjJm0lOXm7LUCzm/Nzx3Cr79Vc9I2uB0iEXvWgNBTy0wpqW0beAwXXPr6SdX3OXgjzrZtJuAS7d5WAFMTzBbGB3oKLL/feQNdqpfXRxfroFPO223eVj5d/fzhxvd9t2e8whkLfzd3Qft9AZyCMI6d9TINfOy1yDlvMzdd73rsCbAFGzWC/hCi/JDQDkgT0BIylHlb8nYCKGLRFfvAEZaQCcRivHz05gMQ3Rga+6nHmgzIrIVzt64aF24/U/tUgqYIjdayJ/SF7A1QIxgJZKGDoBvdiEZIumgsSaz9faRtg87Uu+d9Wwd2I9xGoJ0ClUW6tQLfuX+MPH39UO+NGeKgNwXHWAQCCal9vmB1HKy1MIWGHSSHLnhJGcItcxlQJzHKPsYwBYAoVObEFYOhJprZi+GIVz+Vvh5jxA3gSMncswepaCODsrC4IizIE8gcFYjiMMIFcHcIuMT7EB2Xm2aUux/e6PD9m7y1YDjsnfo32pewXkpORVDdx4avTGwAQKTMu7T+rgpiYvROxAHu+786Kp1m/eut1lxPlxpdPcEmLyurvNjsBO49mnlwPyqERx21FtQN6jOPOedA3gCe85VzZBgCaFZH0YaPnaSVwjQ+TzThlvd57cNo/LU7oChrQNmz5zw0JbOAzmjmX2LR/YO2/CuIsVo5nbL5tp39+/VdjxnX+s8luo0L4QjkQRXOcLULs+CytWQBu5ZwGE8PebMAMF7I9n21f/vMoekWkzy8IvDbVnWK+z5T2w2swfIBgh1/WoBWPb+ORt5N7M+z5grLDYJmOGvIicvI+LmmyKbE14sIoflGzfXzDG3QtaihGR3PU4IJn82uhcHtRun2d/X1xl37wOkMe1+6vvzbYryGd01izyENxUakcuHG1PnesZME+84T375F38/TLjrPqehbaF0Ouw8+WhJ1GF//h1yXNvfnTj4fb26nI75xeoZmHDZcviBBj4co4YlmGrrm01bvZA3ssOHV5+xmRAXquFytH3LbenHv3UIsgPnJ2fZYvWlViVjJE5F9M4D+9fMbu7y2aXfL5ngLxubERCTB62fgE7kl01Vv7Lqzug1hVw7m7bEMjbJffwLm20e5Cn3fONx5elY+YAM84DzrFaXt6dvNvCFUIC1IhNEhD0xHcSBkhhigUIX64Kn8oyRf5yCTB5ibBPMi6W+CIzIx0QiIce2/vKim32zCl2/TU/IaeN1JstBQ7kiYGrxIi2AUBSS65R4dYS5ssYS0nPtNLSclu7Zh2WKeWORVPYtY7wrPO685chUxkjD+wBNgFJPgE+1HpNtCeQV6MqASzOL08gz7GSwoqe/50nrFAg2wO0es+NgXS3fuYvimOOJQcvmjy7cI4lgg0cAOOYBw4caMOHDcGoGasYSrkNSIWBY70YxkeTn9aLEJMHmxidmIZFzFDKRJXYbff9xd5cvMKBPOU4CnQ20F+BvCjAZxwhXoV71RN3rLwaCdd6Qgz1ra0gpsMLKgTyenWfzbttkb36hEBejL179/E2o52+4gZy835yN4nqldwPsMsup0wPTjoX3EtHHjESwNKq6gzs/Ng/Lrcn/k7VCq4hG0be2B2HtFSFuPa5TfbzW2hTZHNqnH1239E2KshL+OQ/L7N/PiR1rXIndBFzAXD9Dz8431ZfM9028eegU2QYzAPHjCxbf8OB5qp4nAf4WS841Wy//PEhduW8jqteuFD0eY8CVhvtoKMn2CsXtnrcrQNkDRWAxCcvH8Xqyp/NtjMfXm33P4Bwgpvl0u9No+TbiDZjPAsbmHdfWuvsUv70i8PsY0DTLb9nff7+2w2H2jcmebzYwjs/tuf+s8z+59Zj7OSx3gHPo0Taq48jgKBM3KJ7j7eUhDAbdvoT5O/Jn9CvqBKNhwjlpftOtk/XFdsF18I0otZ3jufkTKoaiA3PssZ7DmsJef/xg0o7S96ECFLOP3e63XHC0JY+Z17xqhUtAemGaVu+AAQm9eCbHm8v0t9DBnlgfHcv/Qry+irPbIdCqXsZk7fLx8p/5XUH1EIgb3ffov27v85AXiQhw8AiBs+9BPJgrrycPMVrPZCnLzqVKVOAU3YejvkCuCTCMHn2IbjTE4qMI2yp/LgSLFPqET6kD0hzzF4tqtpUmDyBHbF7tQDBsaOH2w8vusAGZ2cSei3DFqXEC8PCIqjqRS12IpsKi5zwIik5Dd+4aNtcUGArV6xwc2AcoKfaV+nUsxJZiL1rQFRRI3Nj+iNjYbF6jvVyc6EYP/LZZHosYYPLPfTyCp0LoIQUeilHUQhPQFcD5KKiQlOyTZE1C4wcyFThV6lqw5jQU5NTXJUNlVZLwhuvsrIUY+ZochBjLIH1NCc7lSz+X5ExccwvlHtLSreBg4baRsqc3Xrvn+2NRcsAeXj8aTxd3qCXFyn2UGxeDFYq6ladxCUuHO03afbHYAWklS/oWFe/WKbNlRcCeb26EX/1ylZ7/MNii49poG7pROuobOkz6xrsukcIzy5DFUp+na6VwYOT7KKjRtul+2+vulUHngMtXf8oOarNkXY41iFXH95qzbGCPLZz/vQpaQpNNgkBxh9Oagua/vB+if3jtfWODfYyZGmGh5mDxgyw6xYOcpU1vnbfUiumLNvs4Ql20/He9ne8U2Z/f5Na0awxIjvFHgyqSRs8KOtp4Iz7l2JYjhny1Fyqe7T2TSl2pz6wzDYTuTxwZCoMWLZd8vhGe3f1NpeXevd3xtqIdil/j6yos9ufW+nEWN+iDq2Y9n+9vZaatWZ3nTbZhvnXf2V9rf32/1bbo6e3gsq7Piizv728ynlF3nXaRMtNDKP+7HKIQT38uKise8gRy37fdyfaRqi+H1PVQt9Lblx4NfDdMSojyh74Wiub+jrWg1c8Qv1fvmvO+1I+pcpaUTSiYPv5k2vsn2+uw5idSAEPtrPHZhK+HWfzcrsWrfTq4urlyv0K8oIBQ0+AWvt1umO3gtWc2+XL9TA0uDOgp6tz0S2r1X7jPlLXdjrO/v3tzJh2N1bdHnMPz0kvr/HQ6jsxAr0CecpdI2/OAZ0WV2TPHqXZUVsqdSabEQq4Q+UlAPLEbNXiZadyW8rDkz2JQJ6vptqysrMslVJeypmLgtEScKyprrCq0iIbnJNpp379K3bQATMsOQHGD5sV2ZC4mrE8iWui21qEHx61MCPxvEpJTScEWmnLly4lzafWKVZ9TEZS/cqAWbVnJZ4QCIIEdOjMR+i3FrZP2gupbtWPWoVuZaGi2rd+EYXArdhKAs5euNYP/QTyHMRVnh6fSGghBi8WZi0mBsAmvzx8UwZmZbrSbWIz6+tr2E+1ZSK60GSUwrH9f3tnHmTpWZ33d3rf957pme7ZhEZCQhISEhpt7MQsMSAghqoslbiooMJVxP4zrvyXSlUWcDCBlCMw2E65krIDRgYbqIpTwbElQBppRiOhZRbNpll63/ctz++833v76zv33r69zbS636tqpvv2d7/vfc/Xt/vHc855TgXGxjglcw6pdTReYKOyZ98hd6VvwP3ek991Tx//lU/XKp4AKAshtv665bquzJ21Xnz02NeEYu6bZyjh8qbPfFhX7lLx3dJPToS8dbyLCr8Uw5JeicQS/dzWmJGwaVvdMSdmxN3ygWw3b+s3F/K074K2GmnvtBxpyryNHTkmQhSCvELgsxK4rFR3mO/Wrgg8OV64nlituI/keuuJ6UrXWHHPEfJu3m+CPFcuBHnWdmCecomSZ7VaHvJKNKvWV3D5mbX8P2MbF6b/1w5E4DNno7xEMpY2FaBV6fuoYXS6zoms9u3vck3yx0OhQ/FC5RvTTNdJfVSppffhB97p/unn/5G795471azQK0Vv1CY+TKmeSaynGbYzbnBoVAC3KIWswZSw/t5e19/dbZ22c0qJTms+JXNmSb9Sc4bJsRhOnnWlqttTTZ7GlNGBSp0fEy6mtHbm0c7TnUsKlukViV2JEqXWisG+w1SPDOQBeErL0SlL2pW6PNLcqGxdHXusMQL9YHJyXCBXIkWn0xSRJkEeBsooeaY8UJOnjsNyddd2dB10PTJz/tqTf+z+7vhJi2+F6rkMNEkDK1VNk4eHUf/vlGI9pX3NKd1ElzB3xiBPEM7rDPJy/SxEyNty7824oBiBYiJw0yGPRWZbreRaeL5xV9kGvOnX4tXmPu6nVBSamLHsehtp01LgDqwIPHleu9ZYrQRg6cutNaYrXWPFPUfIK+Y9e0OPCZB35pyKmDMPoIH6IXCAtCSg59WscjUUoFglriP2fWCIGrdKAU6d7DzI4JJWnVON3SJ2H6pH44GSBZSQqqUBoFOQR80eEMbXI3jZSeGbFMyND/e5NpmnfukLv+k+/YmPW03euLpnaWCgro46Oj4GBodloTIq6CxTF2u9ne/ShYuuu7vXGkNm5iaS+bIsFd84ypWkeGm9qF1TUr089Ajh9M0J89DDY09dt4JE3z1MLaKHPR6gk0/4JEbQeobJFjRPoOBV6nOUOVLcDbW16qLdbbV8gObMzLSrUYz2H9xvMFurmNGdS0xZwy6lgMaV2iuranAd+w+5/tFx9w1B3t8b5FXKy5XaR0TTMk27UA1f8HTh/qhOb3JSFjHaV6nUQB6kn63+PAG9oAKaFJhgerjttj2bw+ttZMKDzuLrH/gH+sjtRAuVHAGJT8UI3JQIbAnIs53nmGPK04WMe0PECs1IDVCUz96k0JQGzr8SuNxIJS/zE7KGWK24j6wfv7XEdKVrRMi7Ke/xdV0UyHv22efc6TNvqF5Fhrr6205Ks1Q1botqHADgUKgw/aVjFXP8Kpn68kFqkj/zQNus4AXQobmAkWLW5QkoCfBs7qvgqYT5rDqX921b1BzX/fRoWCNEbV2TIG/Ejcrhf3AA1W5IacwF9z6la7/8W19UJ6rq7gRffVLpmCc7b4XsaoiQ1Hatp0cpStmflFTpPM2up2fAXbqkKnGtv6xEyp+Ak1TsnAqtMUAWplpNOmnNKSxUBH2km1nThFKpNIZYswIHJaBLkFEhrUuVblX7GmNkQZRSsqSHWQ91hTWKDYAHEHfu7XDNDfW6tsaq6fy19fWyR6lRR7BSugCzQTQKIXWMla5EqedBWUiUCPJ2J5D3tW98273w0qtSA2us3hDipAavUulbFNByujVNIR23pgsDcMUa9XBUHoI8XyE45J6yN2b3krpmDBz3DlXQYJv2ZXZhDSdaG53Kiq/YNPMIPRwm8JoB9qK74+1H5JP30I7yyVvXmy6+OEZgAyOwuZC3gQuNp4oRiBG48RHwSt6z8pk7a80BdJCS8kMJqhJITAveqFurVINAdXW1dcraH38pTzZiy+rzGNulejapbM2MJ2PSBZ22lhdVR+3IqM2ObVdt2oSAg07Ugwe63MBAtyZRjLo73nGPLFX2uudfOCFg61Yxu2Z1To2qcWHO7d/X6j6n6Rf/4IPvde0NDZoUcdEAqlTp3GnNs12UWjgi365R2alglFxV0yxQW3T9A7qmgHF8tM/GnKHcASiWeDZ+U00e/nkCvTDazGrV5G1G3SF2JHQDh/o1LFXYLy8Gfq0sjsMRucwXD4BVFzFzaEmfCuBa1D3b0d6q/ZRbHV6F4tbY3OIWBHO7mFKhY4RbFj/S2guAZnmVG5zABqJOFioH3BtXrrlv/Nc/dKfOXJAfXoMfl6uPCho2BMx4+5WrJq8GE2WNUBhTPFEL77jzNte2p92NygOtp6dX1mbjMpSmyQV1cpcmYslMWmogqWqaRVDruEeMnrOJGqS3hZ/4DnJcKONb1qiLdYxef8cdt0XIu/Fv3W5lCSwAACAASURBVHjFGAGLQIS8+IMQIxAjkDcCQck7f+GCARydo1iJMCKMCRW+2YFULJBXlUCB7EF0LIbDAAW1YkBKX2+PHcf4rnJBDB2tNCHUKmUJGKIeDWmObEtLi5kCX758XmnVbrdXXaSjmkN5SmpilUCyThMiZuSGX6kB63MzI+72Ww66f/7P/rFUvYfcjK45rzo7lLExjTxbkI8estqQFKvRUallpdWyIanVHhY0zqzPPPao9ePaJShegrMZ4FTq3RQ1eAKfOetW9QrWosDFbJ1VJwjAJMKZrzNEduSYxAuQ72GRQnMHyc0Gdc5Si8eaahWrTtXi1aqDVtVxiqE8/RSbxhaV3msdKIdlpGlFbBXyyqNxAmcH5Wnd0KSUvUp14soM+RfPn3Df+sM/df0a4dTU1GQ1edClH6dWojioyUWA2aqYVqljd3hwUHWKA65VjR2tbW2m1JHSHgfqpDhOKJ2LYjehukjOYXuUZQuWatRGlpX62kHgkZQt8LeLobs8axlq36HrAxMhL/5qiRG42RGIkHez70C8fozAFo4AkPfcc8fcuXNvmIqDtx0WIqhwKEaAn6UJBRRjYyNWt9Yq6xNq7wCFCTUSkKatF8j19nZ7lUm1Y6QNxyc0dUKQUFtTbQofil6/5sgeOnRIpsB3CMK6bRLEmBoFzl+UyatsW0glzikdW6rGjiqNdxob7hF4zrqPfPCDasL4vDvytsOm3vXLO29aat+CPqfLFEVuTJA3MSUg1bSIBU0UGBrod73dVwSWg1LSZm1ihKWXGZXB9Az9S30fTRcYBgN5szofSmQwErbUsqUmfcOFdRIzM9Zjj9US8lpSsc3NTZjImNLYsbvVtQu8FuTHRS0fCh8pburqsJvZpXii7OFrC2yVS91DyZuTgjo8qeOb2l1N8273gx/+tfuTP/2+zlMmZbDZoBkIpZMWQJsYH7P979u7T00sDVJTJy3ljR+hNXrI8HVWdiqkdBsamqSeDqkRxtchci7u05QMencp3mbLgt9hAnGlkJ8UTzqaw4PmlQh5W/gNHZe24yIQIW/H3fK44RiB4iMA5B07dsz7y1HHhfKEX5v+2AN9HvSU1pPaNSivunE1RbS2trrGxkaB1aRBQqNqzgCYXil5dXWa2iBYGRqWt51q7FCogJh61aKh6F29es1e//73vdcUL75+6eVfufMXLrvK6lrXo+7Y3fp+U2OtYEQNFYvU9U26FgHMRz/0YffJX/+H7m0yFB7suyYhada6bkkVk7LE+25EDvolUqNKyuSTJwVvWKoWaiFpYXKrON/N4pnCv4If/PbIwmJ4bCbDqHh8TroShS/xG7MRvb5rwzccG+X5MWfzC9OW8mxqarBGE1S8Awf2KU1baSnlcpEcHnl03s4JLDEyLleDhvfSS6Zn0MYrFW9aEDU2owkgMkLeJVj9g2//kfuLp36i9Gy9avuarLnFj4mj2UU1in29ZoS8b+9e2cjIPFbgR23lnGLbrfsxpGYVrFNIu9bWCAIFeGZvCOQJ3rl/qIGoeHQkz+u8rBEVr0pTAUJKlz1nUraJkEcjTkzXFv9ei0fGCGxGBCLkbUZU4zljBLZJBIC8F154QY0KF02tqyG1KrjjjztKD/V4wwI20nfIV8yH5fkKwcaElDqsObo69xkMDcj/bk/7brPtGBke0ffHfJpUkFGnAd50fo5LeQLyuro6pTqNSR2ccH0DA5pkMS11sNHqAFuk+lXKZuTC+VMCQ4GGzjeoUWB72lrdZz/1uPuNTz+uKQ9SxqrL3FUpkMMDfb6ekHSkVEFqycoEeXTt0nQA5PX1DxjgACUAHOWCpKQBHLp0TcnTWqlYA3SWIM8TDcBnhXiWskzSuDbxQsqdagerlWKuU+yANoyd9+xp800nUiWrlUblOaxSiCc8R0qbSRVMrTDjVlpmVY83Kf6cUwNJ896Drm9kwn3la990v3j2uKB6tyaE1Jn/IClYMzXWmsek2tFh29TYZArf1MSkQL1G97Ha9ShdzX1r1LVtyQJIlESAmLrLEt1nFEubRqJvDw9pGonOPanxW6R0UVX58NtNDHNoNImQt03e/XEb2yECEfK2w12Me4gR2KQIAHkvnnxRqdMerzDZCCb5yYmCUHJQesbGVHunGjjGjuEBx6xU/s6PyvKERo2Ojg4bTTapxou9+hywo4gfJW9MIFhfV2/nPX/+nNSkWh2/V8rakFzlVbum7+FLNy44GZMKVyM17x133al/Na7oxDGpUxgql7hrMkMeFgzefutt7ree+IK748hhgaI6ebXuMZ2LFO58Am0+meoncDC5iBRxnz5o0CBVSY3hlLpxDfasEI7UJ/55S5CHakdqGqIx32egysAqnB3vOV2nRI0Tqh3E6Lmutk4p0XqrzSMVS90gah0QRSMGfsfUPFYqdYs6yoevedOHwGtXRY2b1NzOUs2trapvcydfO+P+01e/7q5eG3DtmmNboVQuTR+AIo0RQLmtS8trkrIKVF+7csW6ZZuUKiadXisT5vb2dnUSqyNZ+yY0HvKUlpZ6R91krQAc4CS9PqO097gUULqjzdIlmZLhrVV800p4+JR2bLzYpLdmPG2MQFERiJBXVJjiQTECOzMCQN7Jl16UitNvf9j5o8+osUXVYmG7Qc0ZNV9YlowoXYvpMFMq+ONOrduMmiBQ3kjHAiuML5sQsJH+I2VLZysNG2OaRjGuejEmP9RrzBeK1F6NLOvt6VOqViqiAIZUarmg6MD+/Tbb9ty502oe0LECpGE1bLx5/oIbG5pyn/nsR937Hzvqjr7rna5BKtkurQ1vPZTFRRomaJJAqqMrVB9j6iwd1FoHBzUhI7F3Qa0CZH1zBblIgS2gx1QIwMaaMXydGpDnGxR8njNxtEus5jzk0fQAaO1WswMp1SmBkqVp1RFMXSNdytTt0VTiO2SBPq+YIu3hj1ciyJstqXR1zR2uVKrdj//337qv/uf/YsbGHfu6JPEJQqmhU50dEEr9JPcFcNyzW4Pqdf5LFy/atZpUvwescb+IPwosyyclD2izeO61KYFaR32t6hgtTc1UELqOgXreE37PS+qddNXkiwh5O/N3Rtz11opAhLytdT/iamIEtlQEgLwTLx6XstZvXmnA0KgUr4qyGlOl+INfWaV6LsFZrQCOP/48GE3Wr3o4OlP37t2jFGybYLBCNXbdsuzotlo86wKValQntY76PZ6rEwxyHerxUJ7otqV706tw8669td3Vy3pkemZKx7KGOqVyR0wlHB8ddufOqkFElPSRD7zXfVYmyffIvqNaytiMTJTn6LpVipRmDjMsFjyNqxED2w9GnA0pHQmY2sQNaziYNkUPiqFD1WZ4SF0zBz7SzMmdAqhoPuDrCu2H481LziZn6Hl9VAtKdytV3SYFjTUAnPUNAlqlcBHcLD2qddcphvgXA1SVVdWKiTqJ8ePTecuq6gR6UtUaWs0Q+ZtPfsf9zz/7vsa/dbq21t3qnB22SRwANGnYOt0TFD38BVFLDxzscj3XrlkdXrmAcUxAyzEzimVoqgEAqzQfF/ADYplzi/JHcSGNMZVSHfkAylE6uTfAOyogoLvUaes/Bwpvv/3WaKGypd7VcTE7KQIR8nbS3Y57jRFYZQSAvOefP6aU4CWbNQtc0X3aUN9kf9QBouaWRuumpf6OFCGgdOHiOQMdvPOqlVqdEkxx/KRUPGrvrLGAOazYlQgm9ipFe99997qDBw/Kw67fnXr9dXdRti0oawDZnBogUBCrBSCkg0tlLlwnSMIPbg61StedEugN67Ujg32m2N1562H3qY99xD328LtdsxobMCsG9IAaIGtW164Q7DCXdkYqpdUEKvU8qe+RmpxQenhiXKqYlClUMWBnXrBHBhfAAepQ7UjbLgjygoJngKdjqF3Erw8lj9g1C/Dq9S+NEUz7IC5mJK00bVDuaNCg4YHuWhK/GDLPy8KkUXDb3LpXoFfvjr34invqRz91f/v0z9XsMub2dOzTdcrdiCAVVZUmF1RXagCr9fmVyxouL0hr391ijReYWY9qX4BbDTCn69Sow7mvr8dd675qljfVAkxgrrmx2R05cquuM+xefvllg3LUPiCPbDQdtiVMz6DLWFBn828ZA6eY7lI3NLG4XXY4Dz10NJohr/K9Fw+PEdiICETI24goxnPECGzTCHjIe07QdkYWII2CKk1RtzmmqF/T1nRBVyzpWK/+LEr1G7QifY6vk9LGPFnmvo6qiQIlkDQvHZ50qwIfwESjUrxMw6A275Lg7qLSipYOJq4CJsaA1Qh+qFNjCkWJYMaaAOQvVyYwKtexWKvUqfsXc+EBNVNMCdRu6drrPvDeR9yHP/A+d1hKFoDXJ4WRNDJgRDqU9WELg2o1NjZqhsEoYaiSM1Lz/IQH/1hA0aMez1QsbxdixsB6jq5Ua9AwSxH87dQdK4+7ykpBWqMUOAEvEIRiZ6bR+rD5GvqXGBhI6vtTNHswJUOgVaKpEwtKjZdW1io13eEuXe11f/Tf/4f7m//7d1g+yxZFCqnqIEcEw+NqZkFNbZDSCYRREwjw0WyBYlem9DA1g4DshBlAz6tuscsAeVD+eTOKJ/Ij62BaybTUTBRSUrU03AxpTi7zfs0YWXHBCof1Ao00tQB8gB8NK346BrGalxny7VHJ26a/H+K2tn4EIuRt/XsUVxgjcNMiYN21x4+5s2+8arV2KD7UxlVKASvRH/V+NTuMC4yoc2uVkS8pXNS3IdXntejr/aqfo/FiSPNjX3nlNSlF11y76tIAhIH+QalUc1YfRmE//m3d17rNhoX0aK3golZgRDNEheBun9Q+6tqGATFd44pUpymBSZO6cU0llCcfxsH1as6oFkjRnTukxoum2ir3QUHehz74fre/S6qXjgFWaDyYVLctsAbYcE2aFibwkVOKcx7rEClSqFJzBoICF5vu4CEvPDjOxmKQpqXzlm4OHQP0VChV3NBQY5DH+bE1IS1tcbQZswI4XRuzaFuDulV3Vda4AamI1AS2tu5x9Y0tNuni+Rdect9/6ofumV88p+v4+JTrWDGgpdBnFSfSvViljOlrMyzWf5VKk3MvUGGBZtLSeA7SZVsnZXFMafEB3UfUuFKtAwil+5a1kS6nzq+xqdW2y97pup2XnFmje8N+J1S/yP79PFtZt5BaF0Bis4P66pW8ONbspr2J44V3dAQi5O3o2x83HyNQOAJA3q9+ddJd7b5gYAIAoNLs1UitGhXo4zU3ONhv/nW0VvJ9oKm8qsx17us0k2PUnYuXLrvz5y5Zerars9MUIFKAqHH16jrlOOriurvVxSuYQh1EuauWZUp/n0aPSVHq3LfPQI+BWt263sXLl121FKqDb7vF1K8JweG0gGVEqlSJ0qE1gqlK0seDvVICd7kHHrjPPfbYQ+4+NWRU1lS4gb5+NymYQqijjg9DYKuHE6AAnDNS8lDBSH2i1FG3JrwzwDPIS7ppF1DeUPK0UZz2/Pf5elEp6XI1nkjR1Dp5WA2j0rQ1+ppzkp4lFtid2IxYavDkhzevBotKlEulp/v7h90b5y64v/k//8+9cOIlHafvab7tiEaSlUr5JH2KSTPj0ipS6VpLJQOmWidgOa2GjEY1WnD/ynWdTgH41atv2l5rda3zF86Z1Q0gx7raNHLNT85ANV2wBhUUR0tbC0BJ3c7b/GI1aShGXsVMJoPoOZRS1FDSvQ9rGgk/S/ERIxAjcGMjECHvxsY7Xi1G4C0VAf4wv37qVYFAjwHcpDpgh4ZG1ETQaZMuGKO1SwB1+fKbUoOwIukzBai5pUmGvwdM2bl08YLGbo3YSCwaNJql3PHHf0If1K2Vk25NlDRvOkw9V4mlgCv1/b7eftmtaNyZQJDaPdpPewR+PbI9aVJDx/5bDpmiR7NHFdYkAo4+KYILaiJoVfdqjbz0sCuhe3VPR5tm4d7u7rzrDnegs8s1Cibp8AVW2duC0srAGXAzobQmHbeTUg1ZJ+nWBUENYLoEearH02sM8sz82EztrM4QeKtS2hPLFMa5leB5B0AphYoPHpDH3n3aV8cDiYK6yRLVHTbtscaQs4K7Z57+pfv7Z36h9c1oL41aS4XS3iOWMvUeeouaQ6t6O8ElDSw8g/rJ+axujjnBpJSlmtYIDkklN0gdJM1NepqRZ9zb87pPlUoxo/hVC4I7NHaNfVG/yOSPaU2+qFIKmfUC5NRJMuuWFLv5CUrNI23LuWiwnZ1dtO7c22474h555OEIeW+pd35c7HaJQIS87XIn4z5iBDYhAkDeKUHe1Myg1eL1aoLC5StXlTZtsy5MauRQuLDgAGywBaHGbUhQVi5QYvJFuxkgl2mU1oT90TclSNAxDaRozaYOKrWIP1u11ELOB+hRP1Ym2GP+7YwADKDEa26KzlfBBTNmy5TmrVaKGDhkekW9ulhr9NykVCeMhkskLXUqXdzSUi8w6rPU5PzCjLtF6t+jjxx173zHXa5B50TF880WzL6VKqY1AUojUhsn9Rpq7wxEBbTU4JGi9fNqhVhaq9UXJvHnXyCxUipkpSCPc7En6gYxiQbsSNFiP2PNGoyLs7pCPae07Gxli7vSP+SOPX9cRtQn1Y2sdY9jTqzOXpXN0YwxMDCo1Kw3pp6YmXD7NUFjVnDLHoindbvSAawLoL4B1aS85wSoeP9Vac+jUgKBz06lsEm5U3cHFI6pS3n33t02JYMmmmvXrura5eaBWC4TadLX1PUxw3hYaXjrPtZ+KtVIUy2IZK88sNkhDbx/f1dM127CezOeMkagmAhEyCsmSvGYGIEdGgEg7403TotEmAYxL1Wtz52THx0jsKpV+4ayNSS1C7WHxglSk8DMhJQeFC9GeR05cpuiVy5V6rw798ZZq9dCFZvWMYACUGCWw4kCZoBnUCVz3ySVyjiwUAdHyrNMAEXzxiw1cChooplKdexyJkCGOrRGOmq1Zl6r/zEFEAgdGu1Xk8GcxqO1uMNSG++68053p2blNjfRMewBbnp6wpQ2DJ5HGcE2ihIpZU7XsEYLGi8EMaRlbb10CQsozYRYKV+88OoFn5XaA3VppDaBO0t30nii50sZB6e1V6o2DsNh0sYj6no9fuqSO37yVc0Mfk5p6X6rh8NPj4aTwQHZxahBBPDtaGu36SC9fd2mQgJo3A/qGC2+GDsrFgaCUiq5Nt53QNqkoA9g4x5502Unr729NuuXmsq29jarsexXKr5fYI/NjQc4rVkxp6ua+wAo0rBB002NvPvoImZvHFuvMWs9aoBB8X33u98dlbwd+jskbvvmRiBC3s2Nf7x6jMCWjgCQd+bMKdXPddtkC1KAvQKPStV01dTUuRaB0qWLl5Q+7dbIMtJ7TFooUydoq9XZ8TUTJWaU2gMuaGjAp47UJcofUIQSZPYbUsmWJij4sHg3ElDIT57gP6thS6ZQkK70rxEsqQ6wXNeGFkt1Pv4FXki70iVKDSG1fmVqhqAubUL+euNSHDulWN0vCLnzzrfLZkRzd823T8bJwsdGdaqOSuW6/OYlU+XUKGvKHn54FVLdmMIBFKLczcwo3Sv10HwD1eXLWLUS7PLm5X+nNKuNCQPqahtcrUa0LWKxIjW0TArY6NikO3XmjHvt9TPul2qwuNrdbw0oeAtSv2fqpmK1IM88pnMQg7vvusu1qYnloqD79VdfEwiq+zmp8etUKpq4MzmkUsomaVjiQUftjNLTAGCL0rSWjlXDCt2+nH9UncUlsn1hQgkj5BaU4kVurNAaSVv7mbVVBpkALscs6ryohtx3rkUdYJOsVw4dusXWsKgJKQ88ECFvS7/R4+K2bQQi5G3bWxs3FiOw/ggAeS+9fFIp2nPWjUpHZq3gDkiiw7JTTRTXVP927o03XNvudlPpGGTvPdS83ciU/OeoQSONyLQL2hPwtwM6bAyYpS19V2cG8mzpeK6pEcAAzz8ykJeMEbPnuBhnQApkkpgAxZ6jXs26Xn0zAA/SioCq1aiZCQkj1ialCpYZmFGHdlg1fs3NTbInkYGwUo37NHuXsW2okCXz0zZGDcArVaft+IjSuwAOoKmO3QWlglH7mvVaPqdxo6a8zlUJMKukfFaoG7aC9HBVrRCyxPXKluSV02fc8eMn3eunBdOqtausbjDFDRDDhoWOV9RA8+YTvNJZDGS1CaQxj55j1JjWgX0K9XHUwwFw/aqPRIH0XnaKpb5Bpyz3DhjEb9BPr5g05TFMquC+jY0OKa29aIog3boEc0DzfTme+0WdH/eHZhzAmYkjnB8gxZAZNbdcDSSjmkW8b6/StUdjTd76343xDDECq4/AhkPema87d+R3Cizki/rF++TqFxpfsb0j8IT+IH9LW3zk9517+re3917fSrsD8l48eULq3Zs28QCbjw6Z75KuGx2ZkHnxAdVljSile9aUO6u1s7mm3m4D2gNMbHqC0nood3jTARn+GKw36ET1BftrgTzOA8Sg+XGOAHnhXKb8cX3VCtoYMjvWlmbqHMBpJs6yfZmVGgfUlOv5fZrUsUfQ9/a33+ZuvfVW1aGNuFHV9TUxlUMKW6lsSABeG4Em6CI1Oj07qW7hKjWNVAnQsEWRElcO3Mn4WCnMGUHwVdXY9QnuBtSM8vyLJ93xl16SFc2wwRlxaN3TaZNCgGXUP6CUtCrQB7gSY2rsAF6zYxGI7VK3q80V1gMg5Ho0VTAX19BYtY3AMvEHeL1fX6I+6sI0xMDSpF2Bx2lNCCHlbqPV9FrqLIFBvPM4f32j1Ejtx2xlWJ/u+YiAEmNoUsj7u/a7U6fPWur3lkNH3NGjsbv2rfS+j2vdPhG48ZCXxO6LP3buyY9tn0DGnawjAmece/SIc89wivh/AtYRyI1/KZB34sQLski5YmABKNRKkUKRm5DHHJ531NVhckzqjk5VRkFQpA9Q+a7ORE2z2a4AnQcMwMsrbGFaQnGQ55U738FqsJZ0tfJ0gDyaO1AHDSQxPhFcBQNjAxd93/zvBCkHBCQdHbsNUq51XxGwTUktG7NU7aw6HYCoo0cfdPfee7e7orRt99Wrpsrt3bNXzQ/1Zn9iLRTaXx2eePXVgiLVvCktzISOsaExpYs1Ik1duMNqPDl/8U3ZlVxwl2Qr0zOg7l3Fr7auwWrYSs0oulIp1Cmrs+O0ZcRK+0AlBfbCvvkak+h61fNhq8yMWiCLB/BHk4upf3jx2fQN9u0NmO1eWvznrRmkVilq9tEoeOuUcjmmVPGgmjuINVA3qzgxoYT7RTMGMamRIoniSKMKa8VQmnMTO+op65SSntY+Dhw47B58ME682Ph3ZzxjjMDKEdg8yHvEudNPO3dreg0/0e+sjy898WP95oqct/JN2tQjUvfk91Vf/9vLbtgGXLnI80clbwNivQmnAPKeO/as6vJeM/WtUtCCxcacfNOoDwMggAC82gyi9B+KEs/zNd8DpjxkJMPrBSO+r5R0raBklenaoNCl07ioTViEAEP4unFM+DAgTOAHuLNGD6UiWRuzWmvx6ZPlC9AzRRev4GzRQFJQpqaLIfnudUjVe/DBBwwbT5w4bubOrRo1Jmzykyx0PPYuBw/tt1QnSpj6cE3xHOofUcPKgDU/UOuGp98Qqpf+bdvdobRwi6l4wDIj1kYESdPTNJ9InaNBI+lW5bVYl6CqMcmCr4kjcCe6s3N4j7sKq5sD5DBJ9p29KKUyXabJgikVat4A6qDIKvn20RSCGkktZZNA780rV+Qj2GfpedQ9lMGmphZL03Zr/i1Ax88D6iJxBjxJ5/M1oN3e3m4gz/X3dx2KSt4mvDfjKWMEionAjYU8VpT6ox9Tc8Xcok0+pkgIW/MqNvv8a15YfGExEQiQ98orJ23UVb3UGVSbUpn1UlMHwKHeYX3ix1v5dKlX8HxKFJ6jMN9/7sEkk5oVfKGmrSZdG9YdFELOzzkX6aA1XzivWqUhz6eFff0fJMi6eSwy5ULrZ+SXQaeOqcfXThBFtyznmGBkmJoT6vT8fe+UkbJGjD3//PPutdde0zSLBmGeGj4EUXSQoqy9+OIJ1yhFDwPka1d7zIoFKKY2rkpxIhDAbRXpTv1L00aVwIyO3xFB0aiup4NNDa0SYHG8dfQCggI30uGkYSv1mjmBGtBXYtA6l3TLeu899uOB26fCkVi5P1509CPZ/LQPUrmk0wW8BnXVNubMTKn1NTYrvIgpJZyPNbJ+gJl6SwCfjtpJQR5xbVZX7i2Hb5G6O2SNF+3tHe7ogzFdW8z7LR4TI7DREbjxkKcdRNVmo2/jOs632RC22edfx9bjS1eOAJB37Nhzsj953f6goxIZSO0SYAgCsOUAMuxBQwOecTbX1Xdk4itHHRdgRT1fgC0O99YpXlELJrrF1OQZnHHC0I+RQB72IaBMJjWZasCAkGiQ8OskaywlUp8yF3ZWz1cyE1cK5ZTGmlUZ1LBedZiaSues03VC37/37vvUKfqgvOt63c9+9jP50k2Yf96hg4fdLbccdufOntUIuLOuTV3HDRplNqKGCA2iNbsSP6vW19TRgYqyh4E0amKjUq74zM0Ac0BggGHFz9cUqtbO6uGoqaObV8AoY2L8BWel7jFZg/QtiiVQBvDxeToWFjdgV//RNGKQjOJJHLCaUSsIFypB9dOzjLFjzBqpbqZlkKI3w2MFBKWQ83Pv+NzX+Pn0OB3UtWo0oRFnVJ+3NO+O6dqV32rxiBiBTYnA1oS8dI1Watv50olff9S531FBV6jzy9X8UexrA4By2ZxK4yrXxnlyraegirnKa2Tv/ydPOPdxuhjCI0fqfMUGmSLS7Znz56ijW+35wx7ScUmfo1BqP7w2Zz3fKmO5Ke+yt/BJgbxnn/ulasjOWjoOQCCFSPYTkKhTZyV/7JmT6rs4McL1ChEdlgy8Bw48NHmPNVQ93ySRdMFyPFiRbrwwz7wlKAkh9EiSBXn62lKG1MYl3bUBOoKa542Lkxo+Sw9r6gaAnAAAFCRJREFUfq3OT1q0ROvCKHhKNisAKWlI9mN1fQAkVix6DYBTp9q5fZ0HBC0PagRbt/v+97/nbrv9dvehD3zIvaTxbxcuXDLVDaWNUWMAXrXsZuhUpfGEzlPbwa55M172AOeNn6mXswkYNEQIln2jih8VZ00SUgSJP68Jk0Ksm1mWLhhPC28NqjFhNv8+gSTdsFaLl8Taq592FoNkUreoe6ig/hjuGF28JVIjpVImqixTTbBfIcXMMQboxFQf1PHRgALc9fR0W13gbhlgE3uUx70dXTFd+xb+HRCX/taOwI2HvJSyk6v5IvMHO19ccwBFGnKcav7SfJM+TS6wyrxWXZ0vqyvYiv/DI+ta61lbru0UWk/eH6tC+8+1h9SJ0qC7WghLw2++taVBbLXnzwV5LgVoeRt1Chyzlvv11n47b/zqLV373LNSp04tU+Fk8pbVCeuv7dOC/kF9mB9an0CZSW8esJLeCTuHB50lmxT7PEBeDsUufezyHXuACedMA166qzasZ0EAhpJXJuWL+jSzBxHckD7FBNmMgwVKZfKN840cAkFBIYt/z3vf6w4dPuROvX7KOlOpZfvRX/2VZrf6OjqMk2m0MONnqZ9wLdfwH34+7C6BHXWK3gPQb9jWqbR4aEoBtqBC0rJIj/Y6AR/qITEEtHltpdS3OV2b7wN4AKlPxfrpE6FZJaRxp6b86DjflJG5Y5aOBRRN7wspbgNdwaqlcrFd0WQNPBP1Wp5rVLcx/wJ51DBiU8N5mGhC/PZ3HYxK3sa/NeMZYwSKisANhbxlf/hzwEpagcpW3tKvzf6Dn/3HPBue0oCSfd7s1+aDiTWtrUCqkuv++eeW24Ws6Rq6zQX3n252ydW5WmQ61WK4grqXU50s8vw5IS+9tzxdt5mfi6y1rTWWRb1rdtBBpuQ9+0uDPJ/SA8CwRfF2HdmP5ZAHKCTAF0AmC/L47jIvvKR5wIOa924LUJeGtlzXRn0zErKaP68Sho/01+G1phRK0WLyBOCFimfpXkGKJDRT07xCqfMZCVGDplFsFoIF9573POa+/OV/5X760x+7P/hv37IJHHg7V5C+lBUKNWxcF2sVYmamzr47wsBul1mZ+GkdhsJJsFgzjQ3WrUr8EN2sfs7XM3J8NuTh3Wcj1qxjdilmQKRRYhboLSx4SxWf8k4UzkTR8wcnqW37wndJsx/G1NF8YU0i2hfrqUkmdtisXP1H2pz6TNL41Pnt7zqsesUH48SLHfR7I25160Rg8yCv0B5z/cFOKTL5Uqv5/qCnISffa/PVAaZfW4xatJq1ZdZbjC3IJu6/YNqzSAgrdDszQLUOiMwHeSulbFdSAFdzv7bO23LrrCRA3pmzr9v0A88oUogEYLkeoS7Lw1k4IvTBXq/kmc2KdXkaS9j/mIGxgIF6MEOQpJYONW3puOuvTtG/NV/oERo7AvClGzGWunP13SSVyTWoeWMJoZt1TioZChpqGoIaG6Jz15oj5Jl35LZb3RNPPGFp2u98+7syUVazAV6CskBB9QupZQO75OEVTCsKtHEepSVJMwiqmj1POlYzZknXKj1LOtTA2ULnoTVYonAu30BC7V2imCaQl76eV+/SoFeitLAaSwBJqX8G73qdP0eiKtoyw+eqtdT3WR/1fqTdeZCWJR6k7LUos3qpqdXsYX0fGKbGkekaHfL9ixMvrv95jc/ECNyICNxwyMtXi5YP4JYFIQUk6dRgPkBIvzYDIlmKT8F6ruQEa11bGlBWsidZ6zVY4or7LwRyGwB5Bdde5PkL7SFvo04eMF5PLG/Em+6tdI2Qrj1z5nX7Qw+cAHm+9u76h6UXk4dnG1/ov/RYnq5d1kARjkSJgjG4BlnMYH9CYX/gkBzX9unhJVXKOmk5j6WHrzdJNpVP1zAHEsEOTSMeqqhT8z56dm3PXpZqhTNpyLj05lUZAtdJnfo37vTZ01LynnRd+w+obhF/PEBHdXFqkuAcGC6niDdRJoFZsRGpYC6QqGAGkmrSADBpAvH7WapdZB3BC9DHN9Q3UlfnP08DdjotHkCPe1dVVWcNFVYnqJQq6l8p48zCC6xgL0AeXbq+w9b76yk9rJpD6ger1fxBBy4NKHT9MgGDObfEfHbeN9w0Nba6d73r/qjkvZXe+HGt2yYCmwd5WTCVBp5coHdds8AKIV4t5K2kAhZqhNiItYXt5IO9jbhG3j0UUgmLhLCw/oJ1biukcwuBbiHIywfoxaRqi3mnRr/G/FHykPece+PsGUsfAhXeimQJ5tKvDpC3lKZNp/0yyJWpyTMMzChdXv1bSs/64v7sdG3+1fq1ZR5JeaC3bPGgtNTs4evMLFWql6BK2TQIS6V6iPW1bd66BHVxQWPLFjXWjEaMvoERdd6WuC996Yvu/KXz7i//8oc2o7ZaXaU1dY1SCNVNq/m2JEUtMQqA2l71r4UEiAIwSX2HOkaOw/dOncuqByQl6iGO2jlK9ixPnKl79HWGXqXbZelVD2XL6xuNH5NHSF+ra1iQh4BKHeK8xq/ZnTGYXTpPYPPFXQJV1Eml6PHp4/w0p4TOXQCQLttJgR7PMQ0D+5eamgrz16vWte69974IecX8MorHxAhscARuGOSx7kLK1qZCTta1VwuI61kb+871+mwgW881VlTyNgDyilrfJkFe2lsxDYpB4ctOsxe11tQbKUJeEZD3BpBHF6g33U3X3qVfTd1YUIy8HmfUliKN65U8A4vksDSg4J2XC/KW1Kbl6yZVG16/7Dw2a9V3mGbX5vksbLi+7xblwcgyUrWY/Nq3SW1i9VIyrRmuQzJQrnS333HYPfLoo+5ab7c7f/6C6+nrV3dpvwCqVq+lU1aAo6aLBal5GCNzbosI5xNQAZLs0audKJYe4nbpY04qYGiq8CPJQty9qTTpZc7nO2dZsW/A4LEsTZ4wbxr0uG65Zu8uqvGEWruQhl9K1dpqloILQNot9JNKQmdtMLrGI48ULtM4OIaZuBWqT2zSeDhMmys1r/fee98VIW+D/3jH08UIFBOBGwp5LCjTBJFVv1WwrmuFnawIOWnIy5OuLUrJK6a2rtBas+08Uufb1P2vF/JWaN7Y7HRt+ucmc5/ypO45dj2xLOZNs5OOWUrXnpbiIw88pTV5hK7N7FgsQZ5XrjLEkaGMLMhLKXU+dRuUOOQnmgmWK4FpJe76+7CUrs0oiaY6AnnYu3glL9QN8voSgzh/Db4fmhY4HuXSwAylT/ueVVfpzNSgwGjG/dpHPuC++MS/dF0HutzpM6dVpzemkWg97qu/p+HdTpNBpF7xemrWuIYvi/N7MuNmqYF2LT4X1BGt0EFbslDmVUTsU5LuWmDM1sjkEGxNlGoFTgGsXUqzLi7SdELsvFrnQ+9tY9JQzLe88bTqHdVZ7AHT79935PqPAIwhxqR0gTu8+fjXagZRAW1smlcTeQ4fRdK3JarvYyYw1jSNjW3u/vsfiJC3k35xxL1umQjccMhLqyw5LTdyqUErhKsYyMv3h7+Y1xZV47WKW5qrmWA911hxD+uEvHzp0rDlGwF52dc4HbwAC3n0reFnaRW3cUccGiDv9OnTlrrMwEaqJs+DQ4CLBDBSdXjZZXRpCxUPIz6UAfK8CufBIdsuZek6S+HPHGMXClC4BDoGRwncpdU8y9NyLdTJ5IoBjvD8815zXh20dK46bafH+l1zc5X7D1/5j+7XP/24+8lf/9D9UhYzDz3ymNunBoPPfPZzqnNzrlUGwONjk2a9Ymuy7dDA4RssUPI4p09Pe8gLqqF5EgOAvMwgz3/PNFJT//zEDJ+uVb2fPPdQMf19WEqjA3gB8pbANoAgKqm/M+H+sd+lLHyA7eTeGKjSsFFh6WV+FgIQh+sEI2bStwaKOhnG0vv2dkXI2xG/LeImt2IEbjjkpb3PlqlnxXii5Yngit21qXNnK3YrAhLXXMfaci45F3St4xor7qEQ5BXR1buSMlYQAos4PzFa7R5eOeL9EHN2RK8jllvxTXoz1+S7a5lde8aAwVKKmeL+AAy+IzUNYNZuYUoV5seJH5xvUTXgCZ2nS3AXYGKppiytuC2LwVIJmz2drfZlxytAo3nSaQ386ztoUbqSzl6+8sRl6+P77NXX6SVApePHhi4L5lrcd/74u+6eB466p37w5+6KTJEffPBhjThrdp/59G+48ZEpV1fdJJ84zXHVHNw5T2tJcwWrswDYh6/1W2pN4em5MEEk6YgNCl2I8fX783WDPv3rvxvglNiEblyLdaKcor7N6774rlp/7/ykkmRhWRfxTS2JjYsBvQ9VeD6kcXne/5yoSUVxbm1rc12dXe6ee94Zlbyb+UaO196xEbjxkJf6g+4KeJsV8lzLB2rhLhbyycuuv1oRLpKTphXIYtdm575LvwifXP7zlYHSDd7/mhovCgBwWHUhj8JlJsm5lLMizs91irkPmWN0nWdwrS6g1K3lfu3Y3wIFNr4M8pLatTREBBUtpFGZY2peafpDb6AhgMEiBXNcUpeGMwmIBNBLd9ima/A2EvI4b5j8QArU27EsQZ6pY8ZdSwRplWlStyydacvW5zMDrrmxxv3r3/1d9/jn/4kbHO6xztOGugOqzTvnPvJrH9ckC8HdPJ3BpW4WhU2gF+jLdLaEkGYtPooT6eKgQNIckhhIZ9+WfJC3DK6TFG2AvNBsstzaxncQh2PSkJcPmLP9BgMwhn+DLY3fnr//RLR9T7s7sP+gu/vueyLkxV8wMQI3IQI3BfLShfTZSkwxkxXyqnFK3SHvLJtakQpqoQkbBceMJedY7dpWmriQaz2rvUZRgLSCmpZznVkAVXBdOvYRBf2ZPNBVzPmLgbzsKRor3bO1xPImvAe39CUD5FF3Zn/AEwgKAEczRnjwxx3IS9uohO95FWipXizDUpkD/CebCXkZ4LEpEx7mmAPrzYj9SK8AQ2bQnNTjBSWN0rPp8V7tb8Z98pOfcv/23/87V9+wW0rflKaXVbuf//xp9y9+8wtucU6gK8jDS9AMjeU+Qu2dj1/y0LnnrHvX1xH6ukCv8JmlSo5HIchLrzudPr1OYU1y40G5C/Abvg7p+OzLp0ej2T6A4qUOjwwwhvuMUoiSx7puu+3tMkN+d4S8Lf1Oj4vbrhG4OZCnaOZrwLBApwv9syKfqxMyGxCKmd0aTlsMXCxbwhrXtuwcK9WKrfEaa1LykoUVnJqRHJOra9W6XfX9R5U+zQd5vHyl8xd7HwpNL8n5Jl1lLLfrG32t+8oFeeEPPGlMlK40GJiiBzIlKdEAVnRi+iL9xPMtm2NCXV6qEWOjlbxlFipWjoaSB+R5X7x0U8aSorXUzEAt2vTkoBsa7HOHDh1yX/36VwQvj7nyqlL38qnX3B9881vue9/7gauprHe1VY2CPcahKQ3qZL0S2C75zLZv5YAJ6KUgz4b2rgLych2bq5bRLrlGyCN2dNBmq4bh2kEVXG53w9i1WVPxHn744Qh5a30TxtfFCKwjAhsOeetYy5pfWiwgrPkC8YUxAjs0AvkgLwCDWXCkOmANzLJq7kL6Lg0AGYDLqq/bDCUv3LrQZWr/Wj3cgo0t83AHmKoTNq02pqDIGyQ7+cU519fX60bGR91HP/Zhd+/997v6lmb36muvu//1Z3+hSRhTrr620bU27lbadkIdpnTpyu8uoTrbH7qesaNvoDA1z8AuqdVbJeQF1ZF9BggLCt6SIunBMd1pmytdmw2HIXa+yWPJgib9fFoVTCu2fiRciXvHO+52R48ejZC3Q3+HxG3f3AhEyLu58Y9XjxHY0hEopORZ12nSfRo2USbLDIO6VGdqKP4PYBdAYxnobaKSx9oCfNo6M9fykBe6UlEfvRLpoY+HbzTxZXQGgtLlJqbGDPKAtYoazanVnjE2HugbdrV1MgIur5WSV++mp2ZUh0gngsyGrVEh8eNLmlL8nNeQsvUL8wYzuR/5Gy+8VUqAuNBokVFcE5BcD+SFFQU11McmNV0kK33rYdPHjnTtQw89FCFvS7/T4+K2awQi5G3XOxv3FSOwARHIhrxwSmtISIr8080XNFhAKd4OJBmxlQGlpC4taQHNpP4sderPvBlKXgCTTA9rHsiz9Vh9nvfTS4OMAZL1aiy46dlpVy3D34GRAbdLNYgTTIGQlUlTU4sgUJCreryZ6XlXgynyzKR87VSXFzqSzfDY+pPtGsQJ6xLvI5OkhnNnazNdsNm3NUBzWtEzILRpGt5rMKTUQ8zTgJ5uvMin5AUrlnzp2nTNnoc/37nLHo8cuT1C3ga8F+MpYgTWEoEIeWuJWnxNjMAOiQCQ96Mf/cjt3rN72Y59evH6RwYiMrVnHuwCvKXThZlXpyCvqLBmpXiLeU24brqTN6zLAC4jn/nFZI5PNRdwnHWlCmJQLDEIxpwYgGKub4VGf3n4xTxZHcUyKqazuMT8+Pwq/T+hzi+wXR6qyxPffPtNA1o6NZ0G53T8s49PH5fvGjnvX3Jw9rlDirenp8d94hOfiEpeMT+o8ZgYgQ2OQIS8DQ5oPF2MwHaKwIkTJ9xTTz21nbYU93ITIvD4449rtNm9N+HK8ZIxAjs7AtsC8nb2LYy7jxGIEYgRiBGIEYgRiBG4PgIR8uJPRYxAjECMQIxAjECMQIzANoxAhLxteFPjlmIEYgRiBGIEYgRiBGIEIuTFn4EYgRiBGIEYgRiBGIEYgW0YgQh52/Cmxi3FCMQIxAjECMQIxAjECETIiz8DMQIxAjECMQIxAjECMQLbMAIR8rbhTY1bihGIEYgRiBGIEYgRiBGIkBd/BmIEYgRiBGIEYgRiBGIEtmEEIuRtw5satxQjECMQIxAjECMQIxAjECEv/gzECMQIxAjECMQIxAjECGzDCETI24Y3NW4pRiBGIEYgRiBGIEYgRuD/A+CMSS4HPUGyAAAAAElFTkSuQmCC">
            <a:extLst>
              <a:ext uri="{FF2B5EF4-FFF2-40B4-BE49-F238E27FC236}">
                <a16:creationId xmlns:a16="http://schemas.microsoft.com/office/drawing/2014/main" id="{69EB46CE-8F0D-45B1-A134-BA06196916F6}"/>
              </a:ext>
            </a:extLst>
          </p:cNvPr>
          <p:cNvSpPr>
            <a:spLocks noChangeAspect="1" noChangeArrowheads="1"/>
          </p:cNvSpPr>
          <p:nvPr/>
        </p:nvSpPr>
        <p:spPr bwMode="auto">
          <a:xfrm>
            <a:off x="973648" y="156815"/>
            <a:ext cx="381917" cy="381918"/>
          </a:xfrm>
          <a:prstGeom prst="rect">
            <a:avLst/>
          </a:prstGeom>
          <a:noFill/>
        </p:spPr>
        <p:txBody>
          <a:bodyPr vert="horz" wrap="square" lIns="91440" tIns="45720" rIns="91440" bIns="45720" numCol="1" anchor="t" anchorCtr="0" compatLnSpc="1">
            <a:prstTxWarp prst="textNoShape">
              <a:avLst/>
            </a:prstTxWarp>
          </a:bodyPr>
          <a:lstStyle/>
          <a:p>
            <a:endParaRPr lang="en-GB">
              <a:solidFill>
                <a:prstClr val="black"/>
              </a:solidFill>
              <a:latin typeface="Calibri"/>
            </a:endParaRPr>
          </a:p>
        </p:txBody>
      </p:sp>
      <p:pic>
        <p:nvPicPr>
          <p:cNvPr id="5" name="Picture 4" descr="A close up of a card&#10;&#10;Description automatically generated">
            <a:extLst>
              <a:ext uri="{FF2B5EF4-FFF2-40B4-BE49-F238E27FC236}">
                <a16:creationId xmlns:a16="http://schemas.microsoft.com/office/drawing/2014/main" id="{A4D59005-4F16-46DC-B67E-3E38BD89C06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9322" t="8540" r="12201" b="55250"/>
          <a:stretch/>
        </p:blipFill>
        <p:spPr>
          <a:xfrm>
            <a:off x="1006574" y="250678"/>
            <a:ext cx="4898447" cy="3013649"/>
          </a:xfrm>
          <a:prstGeom prst="rect">
            <a:avLst/>
          </a:prstGeom>
        </p:spPr>
      </p:pic>
      <p:pic>
        <p:nvPicPr>
          <p:cNvPr id="6" name="Picture 5">
            <a:extLst>
              <a:ext uri="{FF2B5EF4-FFF2-40B4-BE49-F238E27FC236}">
                <a16:creationId xmlns:a16="http://schemas.microsoft.com/office/drawing/2014/main" id="{1C0A50E3-3777-4872-AB0F-5ACA0B633014}"/>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12201" t="60748" r="12201" b="3173"/>
          <a:stretch/>
        </p:blipFill>
        <p:spPr>
          <a:xfrm>
            <a:off x="1006574" y="3537440"/>
            <a:ext cx="4903270" cy="3101527"/>
          </a:xfrm>
          <a:prstGeom prst="rect">
            <a:avLst/>
          </a:prstGeom>
        </p:spPr>
      </p:pic>
      <p:pic>
        <p:nvPicPr>
          <p:cNvPr id="7" name="Picture 6" descr="Logo, company name&#10;&#10;Description automatically generated">
            <a:extLst>
              <a:ext uri="{FF2B5EF4-FFF2-40B4-BE49-F238E27FC236}">
                <a16:creationId xmlns:a16="http://schemas.microsoft.com/office/drawing/2014/main" id="{ACBF0F6F-8756-4349-9B4E-AEE8F4390F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5140" y="250678"/>
            <a:ext cx="2606616" cy="956365"/>
          </a:xfrm>
          <a:prstGeom prst="rect">
            <a:avLst/>
          </a:prstGeom>
        </p:spPr>
      </p:pic>
      <p:pic>
        <p:nvPicPr>
          <p:cNvPr id="8" name="Picture 7" descr="Text&#10;&#10;Description automatically generated with medium confidence">
            <a:extLst>
              <a:ext uri="{FF2B5EF4-FFF2-40B4-BE49-F238E27FC236}">
                <a16:creationId xmlns:a16="http://schemas.microsoft.com/office/drawing/2014/main" id="{135D673E-0D76-49BE-AAF8-EFB943D9F6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38994" y="2907923"/>
            <a:ext cx="3012762" cy="1004254"/>
          </a:xfrm>
          <a:prstGeom prst="rect">
            <a:avLst/>
          </a:prstGeom>
        </p:spPr>
      </p:pic>
      <p:pic>
        <p:nvPicPr>
          <p:cNvPr id="9" name="Picture 8" descr="A picture containing timeline&#10;&#10;Description automatically generated">
            <a:extLst>
              <a:ext uri="{FF2B5EF4-FFF2-40B4-BE49-F238E27FC236}">
                <a16:creationId xmlns:a16="http://schemas.microsoft.com/office/drawing/2014/main" id="{AA536FCB-5DDE-451F-8EF3-1B190CFB177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750" t="15625" r="51575" b="31100"/>
          <a:stretch/>
        </p:blipFill>
        <p:spPr>
          <a:xfrm>
            <a:off x="9213424" y="5613057"/>
            <a:ext cx="2470048" cy="960362"/>
          </a:xfrm>
          <a:prstGeom prst="rect">
            <a:avLst/>
          </a:prstGeom>
        </p:spPr>
      </p:pic>
    </p:spTree>
    <p:extLst>
      <p:ext uri="{BB962C8B-B14F-4D97-AF65-F5344CB8AC3E}">
        <p14:creationId xmlns:p14="http://schemas.microsoft.com/office/powerpoint/2010/main" val="114144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0870" y="301481"/>
            <a:ext cx="10477501" cy="768783"/>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dirty="0">
                <a:solidFill>
                  <a:schemeClr val="bg1"/>
                </a:solidFill>
              </a:rPr>
              <a:t>What support does Our Time need?</a:t>
            </a:r>
          </a:p>
        </p:txBody>
      </p:sp>
      <p:sp>
        <p:nvSpPr>
          <p:cNvPr id="4" name="Rectangle 3"/>
          <p:cNvSpPr/>
          <p:nvPr/>
        </p:nvSpPr>
        <p:spPr>
          <a:xfrm>
            <a:off x="460869" y="1764326"/>
            <a:ext cx="11558306" cy="3539430"/>
          </a:xfrm>
          <a:prstGeom prst="rect">
            <a:avLst/>
          </a:prstGeom>
        </p:spPr>
        <p:txBody>
          <a:bodyPr wrap="square">
            <a:spAutoFit/>
          </a:bodyPr>
          <a:lstStyle/>
          <a:p>
            <a:pPr marL="457200" indent="-457200">
              <a:buFont typeface="Arial" panose="020B0604020202020204" pitchFamily="34" charset="0"/>
              <a:buChar char="•"/>
            </a:pPr>
            <a:r>
              <a:rPr lang="en-GB" sz="2800" dirty="0">
                <a:solidFill>
                  <a:schemeClr val="bg1"/>
                </a:solidFill>
              </a:rPr>
              <a:t>Others to support promoting Our Time for recruiting more young people with SEND</a:t>
            </a:r>
          </a:p>
          <a:p>
            <a:pPr marL="457200" indent="-457200">
              <a:buFont typeface="Arial" panose="020B0604020202020204" pitchFamily="34" charset="0"/>
              <a:buChar char="•"/>
            </a:pPr>
            <a:r>
              <a:rPr lang="en-GB" sz="2800" dirty="0">
                <a:solidFill>
                  <a:schemeClr val="bg1"/>
                </a:solidFill>
              </a:rPr>
              <a:t>Funding for Young People’s Forum work</a:t>
            </a:r>
          </a:p>
          <a:p>
            <a:pPr marL="457200" indent="-457200">
              <a:buFont typeface="Arial" panose="020B0604020202020204" pitchFamily="34" charset="0"/>
              <a:buChar char="•"/>
            </a:pPr>
            <a:r>
              <a:rPr lang="en-GB" sz="2800" dirty="0">
                <a:solidFill>
                  <a:schemeClr val="bg1"/>
                </a:solidFill>
              </a:rPr>
              <a:t>More employment opportunities for young people with SEND </a:t>
            </a:r>
          </a:p>
          <a:p>
            <a:pPr marL="457200" indent="-457200">
              <a:buFont typeface="Arial" panose="020B0604020202020204" pitchFamily="34" charset="0"/>
              <a:buChar char="•"/>
            </a:pPr>
            <a:r>
              <a:rPr lang="en-GB" sz="2800" dirty="0">
                <a:solidFill>
                  <a:schemeClr val="bg1"/>
                </a:solidFill>
              </a:rPr>
              <a:t>Finding possible funding options to employ young people with SEND as in working with developing Forums across London</a:t>
            </a:r>
          </a:p>
          <a:p>
            <a:pPr marL="457200" indent="-457200">
              <a:buFont typeface="Arial" panose="020B0604020202020204" pitchFamily="34" charset="0"/>
              <a:buChar char="•"/>
            </a:pPr>
            <a:r>
              <a:rPr lang="en-GB" sz="2800" dirty="0">
                <a:solidFill>
                  <a:schemeClr val="bg1"/>
                </a:solidFill>
              </a:rPr>
              <a:t>Funding to support mentoring project run by YP with SEND for other YP with SEND</a:t>
            </a:r>
          </a:p>
        </p:txBody>
      </p:sp>
    </p:spTree>
    <p:extLst>
      <p:ext uri="{BB962C8B-B14F-4D97-AF65-F5344CB8AC3E}">
        <p14:creationId xmlns:p14="http://schemas.microsoft.com/office/powerpoint/2010/main" val="760979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ACA529-3B96-476E-9E7D-A0214C8C0D8A}"/>
              </a:ext>
            </a:extLst>
          </p:cNvPr>
          <p:cNvSpPr>
            <a:spLocks noGrp="1"/>
          </p:cNvSpPr>
          <p:nvPr>
            <p:ph idx="1"/>
          </p:nvPr>
        </p:nvSpPr>
        <p:spPr>
          <a:xfrm>
            <a:off x="684211" y="1024846"/>
            <a:ext cx="7490305" cy="5243751"/>
          </a:xfrm>
        </p:spPr>
        <p:txBody>
          <a:bodyPr>
            <a:normAutofit fontScale="85000" lnSpcReduction="20000"/>
          </a:bodyPr>
          <a:lstStyle/>
          <a:p>
            <a:pPr>
              <a:buClrTx/>
            </a:pPr>
            <a:r>
              <a:rPr lang="en-GB" sz="3200" dirty="0">
                <a:solidFill>
                  <a:schemeClr val="bg1"/>
                </a:solidFill>
              </a:rPr>
              <a:t>Please get in touch and come along to meetings </a:t>
            </a:r>
          </a:p>
          <a:p>
            <a:pPr>
              <a:buClrTx/>
            </a:pPr>
            <a:endParaRPr lang="en-GB" sz="3200" dirty="0">
              <a:solidFill>
                <a:schemeClr val="tx1"/>
              </a:solidFill>
            </a:endParaRPr>
          </a:p>
          <a:p>
            <a:pPr>
              <a:buClrTx/>
            </a:pPr>
            <a:endParaRPr lang="en-GB" sz="3200" dirty="0">
              <a:solidFill>
                <a:schemeClr val="tx1"/>
              </a:solidFill>
            </a:endParaRPr>
          </a:p>
          <a:p>
            <a:pPr>
              <a:buClrTx/>
            </a:pPr>
            <a:r>
              <a:rPr lang="en-GB" sz="3200" dirty="0">
                <a:solidFill>
                  <a:schemeClr val="bg1"/>
                </a:solidFill>
              </a:rPr>
              <a:t>020 7364 6489</a:t>
            </a:r>
          </a:p>
          <a:p>
            <a:pPr>
              <a:buClrTx/>
            </a:pPr>
            <a:r>
              <a:rPr lang="en-GB" sz="3200" dirty="0">
                <a:solidFill>
                  <a:schemeClr val="tx1"/>
                </a:solidFill>
                <a:hlinkClick r:id="rId2"/>
              </a:rPr>
              <a:t>https://www.localoffertowerhamlets.co.uk/young_peoples_zone</a:t>
            </a:r>
            <a:endParaRPr lang="en-GB" sz="3200" dirty="0">
              <a:solidFill>
                <a:schemeClr val="tx1"/>
              </a:solidFill>
            </a:endParaRPr>
          </a:p>
          <a:p>
            <a:pPr>
              <a:buClrTx/>
            </a:pPr>
            <a:r>
              <a:rPr lang="en-GB" sz="3200" dirty="0">
                <a:solidFill>
                  <a:schemeClr val="bg1"/>
                </a:solidFill>
              </a:rPr>
              <a:t>Ourtime.yf@gmail.com</a:t>
            </a:r>
          </a:p>
          <a:p>
            <a:pPr>
              <a:buClrTx/>
            </a:pPr>
            <a:r>
              <a:rPr lang="en-GB" sz="3200" dirty="0">
                <a:solidFill>
                  <a:schemeClr val="bg1"/>
                </a:solidFill>
              </a:rPr>
              <a:t>Facebook.com/</a:t>
            </a:r>
            <a:r>
              <a:rPr lang="en-GB" sz="3200" dirty="0" err="1">
                <a:solidFill>
                  <a:schemeClr val="bg1"/>
                </a:solidFill>
              </a:rPr>
              <a:t>ourtime.yf</a:t>
            </a:r>
            <a:endParaRPr lang="en-GB" sz="3200" dirty="0">
              <a:solidFill>
                <a:schemeClr val="bg1"/>
              </a:solidFill>
            </a:endParaRPr>
          </a:p>
          <a:p>
            <a:pPr>
              <a:buClrTx/>
            </a:pPr>
            <a:r>
              <a:rPr lang="en-GB" sz="3200" dirty="0">
                <a:solidFill>
                  <a:schemeClr val="bg1"/>
                </a:solidFill>
              </a:rPr>
              <a:t>Twitter.com/ourtime14</a:t>
            </a:r>
          </a:p>
          <a:p>
            <a:pPr>
              <a:buClrTx/>
            </a:pPr>
            <a:r>
              <a:rPr lang="en-GB" sz="3200">
                <a:solidFill>
                  <a:schemeClr val="bg1"/>
                </a:solidFill>
              </a:rPr>
              <a:t>Instagram</a:t>
            </a:r>
            <a:endParaRPr lang="en-GB" sz="3200" dirty="0">
              <a:solidFill>
                <a:schemeClr val="bg1"/>
              </a:solidFill>
            </a:endParaRPr>
          </a:p>
        </p:txBody>
      </p:sp>
      <p:sp>
        <p:nvSpPr>
          <p:cNvPr id="5" name="Star: 5 Points 4">
            <a:extLst>
              <a:ext uri="{FF2B5EF4-FFF2-40B4-BE49-F238E27FC236}">
                <a16:creationId xmlns:a16="http://schemas.microsoft.com/office/drawing/2014/main" id="{B36EA25C-6920-4863-A72F-16B0F157E0C9}"/>
              </a:ext>
            </a:extLst>
          </p:cNvPr>
          <p:cNvSpPr/>
          <p:nvPr/>
        </p:nvSpPr>
        <p:spPr>
          <a:xfrm>
            <a:off x="7530956" y="955494"/>
            <a:ext cx="4243228" cy="3904181"/>
          </a:xfrm>
          <a:prstGeom prst="star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t>Our Time</a:t>
            </a:r>
          </a:p>
        </p:txBody>
      </p:sp>
      <p:sp>
        <p:nvSpPr>
          <p:cNvPr id="6" name="Rectangle 5">
            <a:extLst>
              <a:ext uri="{FF2B5EF4-FFF2-40B4-BE49-F238E27FC236}">
                <a16:creationId xmlns:a16="http://schemas.microsoft.com/office/drawing/2014/main" id="{9C768BBB-8F90-45C4-B6DC-E5995AB4EEF9}"/>
              </a:ext>
            </a:extLst>
          </p:cNvPr>
          <p:cNvSpPr/>
          <p:nvPr/>
        </p:nvSpPr>
        <p:spPr>
          <a:xfrm rot="-300000">
            <a:off x="7010607" y="4356241"/>
            <a:ext cx="5157627" cy="770562"/>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Every star is different</a:t>
            </a:r>
          </a:p>
        </p:txBody>
      </p:sp>
      <p:pic>
        <p:nvPicPr>
          <p:cNvPr id="7" name="Picture 6">
            <a:extLst>
              <a:ext uri="{FF2B5EF4-FFF2-40B4-BE49-F238E27FC236}">
                <a16:creationId xmlns:a16="http://schemas.microsoft.com/office/drawing/2014/main" id="{EC58A675-DC9E-4827-8E96-3A19E0842E6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28241" y="5802852"/>
            <a:ext cx="1008112" cy="686286"/>
          </a:xfrm>
          <a:prstGeom prst="rect">
            <a:avLst/>
          </a:prstGeom>
        </p:spPr>
      </p:pic>
    </p:spTree>
    <p:extLst>
      <p:ext uri="{BB962C8B-B14F-4D97-AF65-F5344CB8AC3E}">
        <p14:creationId xmlns:p14="http://schemas.microsoft.com/office/powerpoint/2010/main" val="2286222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Rectangle 31">
            <a:extLst>
              <a:ext uri="{FF2B5EF4-FFF2-40B4-BE49-F238E27FC236}">
                <a16:creationId xmlns:a16="http://schemas.microsoft.com/office/drawing/2014/main" id="{929448D9-8F1D-4CFE-93BA-E0272F0DB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0D4CFAA-CABA-4BC0-833F-08942756C3CE}"/>
              </a:ext>
            </a:extLst>
          </p:cNvPr>
          <p:cNvSpPr txBox="1"/>
          <p:nvPr/>
        </p:nvSpPr>
        <p:spPr>
          <a:xfrm>
            <a:off x="203994" y="1566333"/>
            <a:ext cx="9185347"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pPr>
            <a:r>
              <a:rPr lang="en-US" sz="4000" dirty="0">
                <a:ln w="3175" cmpd="sng">
                  <a:noFill/>
                </a:ln>
                <a:solidFill>
                  <a:schemeClr val="bg1"/>
                </a:solidFill>
              </a:rPr>
              <a:t>We are run for and by young people, 14 – 25, with special educational needs and disabilities </a:t>
            </a:r>
          </a:p>
          <a:p>
            <a:pPr>
              <a:spcBef>
                <a:spcPct val="20000"/>
              </a:spcBef>
              <a:spcAft>
                <a:spcPts val="600"/>
              </a:spcAft>
              <a:buClr>
                <a:schemeClr val="tx1"/>
              </a:buClr>
              <a:buSzPct val="80000"/>
              <a:buFont typeface="Wingdings 3" panose="05040102010807070707" pitchFamily="18" charset="2"/>
              <a:buChar char=""/>
            </a:pPr>
            <a:endParaRPr lang="en-US" dirty="0">
              <a:ln w="3175" cmpd="sng">
                <a:noFill/>
              </a:ln>
              <a:solidFill>
                <a:schemeClr val="bg2">
                  <a:lumMod val="75000"/>
                </a:schemeClr>
              </a:solidFill>
            </a:endParaRPr>
          </a:p>
        </p:txBody>
      </p:sp>
      <p:pic>
        <p:nvPicPr>
          <p:cNvPr id="14" name="Picture 13" descr="A group of people looking at a cell phone&#10;&#10;Description automatically generated">
            <a:extLst>
              <a:ext uri="{FF2B5EF4-FFF2-40B4-BE49-F238E27FC236}">
                <a16:creationId xmlns:a16="http://schemas.microsoft.com/office/drawing/2014/main" id="{25F7B324-008F-4967-8460-42051EF64D0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188" r="13164"/>
          <a:stretch/>
        </p:blipFill>
        <p:spPr>
          <a:xfrm>
            <a:off x="8890612" y="10"/>
            <a:ext cx="3301388" cy="6857990"/>
          </a:xfrm>
          <a:prstGeom prst="rect">
            <a:avLst/>
          </a:prstGeom>
          <a:effectLst>
            <a:innerShdw blurRad="57150" dist="38100" dir="14460000">
              <a:prstClr val="black">
                <a:alpha val="70000"/>
              </a:prstClr>
            </a:innerShdw>
          </a:effectLst>
        </p:spPr>
      </p:pic>
      <p:grpSp>
        <p:nvGrpSpPr>
          <p:cNvPr id="30" name="Group 33">
            <a:extLst>
              <a:ext uri="{FF2B5EF4-FFF2-40B4-BE49-F238E27FC236}">
                <a16:creationId xmlns:a16="http://schemas.microsoft.com/office/drawing/2014/main" id="{94749DEA-AC6C-4834-A330-03A1796B89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31" name="Straight Connector 34">
              <a:extLst>
                <a:ext uri="{FF2B5EF4-FFF2-40B4-BE49-F238E27FC236}">
                  <a16:creationId xmlns:a16="http://schemas.microsoft.com/office/drawing/2014/main" id="{20CBC5D1-BAF0-454E-9D7C-68370AA954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5">
              <a:extLst>
                <a:ext uri="{FF2B5EF4-FFF2-40B4-BE49-F238E27FC236}">
                  <a16:creationId xmlns:a16="http://schemas.microsoft.com/office/drawing/2014/main" id="{8ABB9F45-32F7-4915-A94F-F1E34B32DE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6">
              <a:extLst>
                <a:ext uri="{FF2B5EF4-FFF2-40B4-BE49-F238E27FC236}">
                  <a16:creationId xmlns:a16="http://schemas.microsoft.com/office/drawing/2014/main" id="{94EA6F09-00FD-4C50-A2DF-D0B1CC4C9A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37">
              <a:extLst>
                <a:ext uri="{FF2B5EF4-FFF2-40B4-BE49-F238E27FC236}">
                  <a16:creationId xmlns:a16="http://schemas.microsoft.com/office/drawing/2014/main" id="{4B8B975B-2618-4734-A401-FAB74519010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38">
              <a:extLst>
                <a:ext uri="{FF2B5EF4-FFF2-40B4-BE49-F238E27FC236}">
                  <a16:creationId xmlns:a16="http://schemas.microsoft.com/office/drawing/2014/main" id="{4EF4B123-0577-4F10-986B-6BD86396AB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2" name="Picture 11">
            <a:extLst>
              <a:ext uri="{FF2B5EF4-FFF2-40B4-BE49-F238E27FC236}">
                <a16:creationId xmlns:a16="http://schemas.microsoft.com/office/drawing/2014/main" id="{91BBB9C4-7E4B-42A2-8C4B-2BCE35AEDD6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1956" y="5943357"/>
            <a:ext cx="1008112" cy="686286"/>
          </a:xfrm>
          <a:prstGeom prst="rect">
            <a:avLst/>
          </a:prstGeom>
        </p:spPr>
      </p:pic>
    </p:spTree>
    <p:extLst>
      <p:ext uri="{BB962C8B-B14F-4D97-AF65-F5344CB8AC3E}">
        <p14:creationId xmlns:p14="http://schemas.microsoft.com/office/powerpoint/2010/main" val="3542183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6926" y="715078"/>
            <a:ext cx="10112318" cy="4716237"/>
          </a:xfrm>
        </p:spPr>
        <p:txBody>
          <a:bodyPr>
            <a:noAutofit/>
          </a:bodyPr>
          <a:lstStyle/>
          <a:p>
            <a:r>
              <a:rPr lang="en-GB" sz="2600" dirty="0">
                <a:solidFill>
                  <a:schemeClr val="bg1"/>
                </a:solidFill>
              </a:rPr>
              <a:t>We have achieved the following:</a:t>
            </a:r>
          </a:p>
          <a:p>
            <a:pPr>
              <a:buClrTx/>
            </a:pPr>
            <a:endParaRPr lang="en-GB" sz="2400" dirty="0">
              <a:solidFill>
                <a:schemeClr val="bg1"/>
              </a:solidFill>
            </a:endParaRPr>
          </a:p>
          <a:p>
            <a:pPr marL="342900" indent="-342900">
              <a:buClrTx/>
              <a:buFont typeface="Arial" panose="020B0604020202020204" pitchFamily="34" charset="0"/>
              <a:buChar char="•"/>
            </a:pPr>
            <a:r>
              <a:rPr lang="en-GB" sz="2400" dirty="0">
                <a:solidFill>
                  <a:schemeClr val="bg1"/>
                </a:solidFill>
              </a:rPr>
              <a:t>Run a peer research project</a:t>
            </a:r>
          </a:p>
          <a:p>
            <a:pPr marL="342900" indent="-342900">
              <a:buClrTx/>
              <a:buFont typeface="Arial" panose="020B0604020202020204" pitchFamily="34" charset="0"/>
              <a:buChar char="•"/>
            </a:pPr>
            <a:r>
              <a:rPr lang="en-GB" sz="2400" dirty="0">
                <a:solidFill>
                  <a:schemeClr val="bg1"/>
                </a:solidFill>
              </a:rPr>
              <a:t>Participated in National SEND Conferences </a:t>
            </a:r>
          </a:p>
          <a:p>
            <a:pPr marL="342900" indent="-342900">
              <a:buClrTx/>
              <a:buFont typeface="Arial" panose="020B0604020202020204" pitchFamily="34" charset="0"/>
              <a:buChar char="•"/>
            </a:pPr>
            <a:r>
              <a:rPr lang="en-GB" sz="2400" dirty="0">
                <a:solidFill>
                  <a:schemeClr val="bg1"/>
                </a:solidFill>
              </a:rPr>
              <a:t>Completed ASDAN Leadership Course</a:t>
            </a:r>
          </a:p>
          <a:p>
            <a:pPr marL="342900" indent="-342900">
              <a:buClrTx/>
              <a:buFont typeface="Arial" panose="020B0604020202020204" pitchFamily="34" charset="0"/>
              <a:buChar char="•"/>
            </a:pPr>
            <a:r>
              <a:rPr lang="en-GB" sz="2400" dirty="0">
                <a:solidFill>
                  <a:schemeClr val="bg1"/>
                </a:solidFill>
              </a:rPr>
              <a:t>Given presentations at staff events</a:t>
            </a:r>
          </a:p>
          <a:p>
            <a:pPr marL="342900" indent="-342900">
              <a:buClrTx/>
              <a:buFont typeface="Arial" panose="020B0604020202020204" pitchFamily="34" charset="0"/>
              <a:buChar char="•"/>
            </a:pPr>
            <a:r>
              <a:rPr lang="en-GB" sz="2400" dirty="0">
                <a:solidFill>
                  <a:schemeClr val="bg1"/>
                </a:solidFill>
              </a:rPr>
              <a:t>Made art and poems with the A-Team Arts Service</a:t>
            </a:r>
          </a:p>
          <a:p>
            <a:pPr marL="342900" indent="-342900">
              <a:buClrTx/>
              <a:buFont typeface="Arial" panose="020B0604020202020204" pitchFamily="34" charset="0"/>
              <a:buChar char="•"/>
            </a:pPr>
            <a:r>
              <a:rPr lang="en-GB" sz="2400" dirty="0">
                <a:solidFill>
                  <a:schemeClr val="bg1"/>
                </a:solidFill>
              </a:rPr>
              <a:t>Organised Events for young people and Community</a:t>
            </a:r>
          </a:p>
          <a:p>
            <a:pPr marL="342900" indent="-342900">
              <a:buClrTx/>
              <a:buFont typeface="Arial" panose="020B0604020202020204" pitchFamily="34" charset="0"/>
              <a:buChar char="•"/>
            </a:pPr>
            <a:r>
              <a:rPr lang="en-GB" sz="2400" dirty="0">
                <a:solidFill>
                  <a:schemeClr val="bg1"/>
                </a:solidFill>
              </a:rPr>
              <a:t>Taken part in Local Consultations</a:t>
            </a:r>
          </a:p>
          <a:p>
            <a:pPr marL="342900" indent="-342900">
              <a:buClrTx/>
              <a:buFont typeface="Arial" panose="020B0604020202020204" pitchFamily="34" charset="0"/>
              <a:buChar char="•"/>
            </a:pPr>
            <a:r>
              <a:rPr lang="en-GB" sz="2400" dirty="0">
                <a:solidFill>
                  <a:schemeClr val="bg1"/>
                </a:solidFill>
              </a:rPr>
              <a:t>Run our kitchen cooking club</a:t>
            </a:r>
          </a:p>
        </p:txBody>
      </p:sp>
      <p:pic>
        <p:nvPicPr>
          <p:cNvPr id="5" name="Content Placeholder 7" descr="Logo, company name&#10;&#10;Description automatically generated">
            <a:extLst>
              <a:ext uri="{FF2B5EF4-FFF2-40B4-BE49-F238E27FC236}">
                <a16:creationId xmlns:a16="http://schemas.microsoft.com/office/drawing/2014/main" id="{AABA4945-4BF3-4645-AF4A-E5F58DB300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6961" y="305406"/>
            <a:ext cx="2705505" cy="994584"/>
          </a:xfrm>
          <a:prstGeom prst="rect">
            <a:avLst/>
          </a:prstGeom>
        </p:spPr>
      </p:pic>
    </p:spTree>
    <p:extLst>
      <p:ext uri="{BB962C8B-B14F-4D97-AF65-F5344CB8AC3E}">
        <p14:creationId xmlns:p14="http://schemas.microsoft.com/office/powerpoint/2010/main" val="3599266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29659" y="925418"/>
            <a:ext cx="10598226" cy="5056742"/>
          </a:xfrm>
        </p:spPr>
        <p:txBody>
          <a:bodyPr>
            <a:noAutofit/>
          </a:bodyPr>
          <a:lstStyle/>
          <a:p>
            <a:pPr marL="342900" indent="-342900">
              <a:buClrTx/>
              <a:buFont typeface="Arial" panose="020B0604020202020204" pitchFamily="34" charset="0"/>
              <a:buChar char="•"/>
            </a:pPr>
            <a:r>
              <a:rPr lang="en-GB" sz="2400" dirty="0">
                <a:solidFill>
                  <a:schemeClr val="bg1"/>
                </a:solidFill>
              </a:rPr>
              <a:t>Mental Health Champions </a:t>
            </a:r>
          </a:p>
          <a:p>
            <a:pPr marL="342900" indent="-342900">
              <a:buClrTx/>
              <a:buFont typeface="Arial" panose="020B0604020202020204" pitchFamily="34" charset="0"/>
              <a:buChar char="•"/>
            </a:pPr>
            <a:r>
              <a:rPr lang="en-GB" sz="2400" dirty="0">
                <a:solidFill>
                  <a:schemeClr val="bg1"/>
                </a:solidFill>
              </a:rPr>
              <a:t>Run workshops and given talks in schools and colleges</a:t>
            </a:r>
          </a:p>
          <a:p>
            <a:pPr marL="342900" indent="-342900">
              <a:buClrTx/>
              <a:buFont typeface="Arial" panose="020B0604020202020204" pitchFamily="34" charset="0"/>
              <a:buChar char="•"/>
            </a:pPr>
            <a:r>
              <a:rPr lang="en-GB" sz="2400" dirty="0">
                <a:solidFill>
                  <a:schemeClr val="bg1"/>
                </a:solidFill>
              </a:rPr>
              <a:t>Attended and are members of Stakeholder groups e.g. SEND Improvement Board </a:t>
            </a:r>
          </a:p>
          <a:p>
            <a:pPr marL="342900" indent="-342900">
              <a:buClrTx/>
              <a:buFont typeface="Arial" panose="020B0604020202020204" pitchFamily="34" charset="0"/>
              <a:buChar char="•"/>
            </a:pPr>
            <a:r>
              <a:rPr lang="en-GB" sz="2400" dirty="0">
                <a:solidFill>
                  <a:schemeClr val="bg1"/>
                </a:solidFill>
              </a:rPr>
              <a:t>Workshop at National CDC (Council for Disabled Children) participation conference</a:t>
            </a:r>
          </a:p>
          <a:p>
            <a:pPr marL="342900" indent="-342900">
              <a:buClrTx/>
              <a:buFont typeface="Arial" panose="020B0604020202020204" pitchFamily="34" charset="0"/>
              <a:buChar char="•"/>
            </a:pPr>
            <a:r>
              <a:rPr lang="en-GB" sz="2400" dirty="0">
                <a:solidFill>
                  <a:schemeClr val="bg1"/>
                </a:solidFill>
              </a:rPr>
              <a:t>Working with Spotlight SEND Superheroes to represent younger voices </a:t>
            </a:r>
          </a:p>
          <a:p>
            <a:pPr marL="342900" indent="-342900">
              <a:buClrTx/>
              <a:buFont typeface="Arial" panose="020B0604020202020204" pitchFamily="34" charset="0"/>
              <a:buChar char="•"/>
            </a:pPr>
            <a:r>
              <a:rPr lang="en-GB" sz="2400" dirty="0">
                <a:solidFill>
                  <a:schemeClr val="bg1"/>
                </a:solidFill>
              </a:rPr>
              <a:t>Presentation to LA Children and Culture staff</a:t>
            </a:r>
          </a:p>
          <a:p>
            <a:pPr marL="342900" indent="-342900">
              <a:buClrTx/>
              <a:buFont typeface="Arial" panose="020B0604020202020204" pitchFamily="34" charset="0"/>
              <a:buChar char="•"/>
            </a:pPr>
            <a:r>
              <a:rPr lang="en-GB" sz="2400" dirty="0">
                <a:solidFill>
                  <a:schemeClr val="bg1"/>
                </a:solidFill>
              </a:rPr>
              <a:t>Representation on the CDC National Steering Group</a:t>
            </a:r>
          </a:p>
          <a:p>
            <a:pPr marL="342900" indent="-342900">
              <a:buClrTx/>
              <a:buFont typeface="Arial" panose="020B0604020202020204" pitchFamily="34" charset="0"/>
              <a:buChar char="•"/>
            </a:pPr>
            <a:r>
              <a:rPr lang="en-GB" sz="2400" dirty="0">
                <a:solidFill>
                  <a:schemeClr val="bg1"/>
                </a:solidFill>
              </a:rPr>
              <a:t>Made films based on Autism, EHCP, personal budgets and training education psychologists</a:t>
            </a:r>
          </a:p>
        </p:txBody>
      </p:sp>
    </p:spTree>
    <p:extLst>
      <p:ext uri="{BB962C8B-B14F-4D97-AF65-F5344CB8AC3E}">
        <p14:creationId xmlns:p14="http://schemas.microsoft.com/office/powerpoint/2010/main" val="2947895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36" name="Straight Connector 70">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7" name="Straight Connector 72">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8" name="Straight Connector 74">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9" name="Straight Connector 76">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0" name="Straight Connector 78">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041" name="Rectangle 80">
            <a:extLst>
              <a:ext uri="{FF2B5EF4-FFF2-40B4-BE49-F238E27FC236}">
                <a16:creationId xmlns:a16="http://schemas.microsoft.com/office/drawing/2014/main" id="{8777B48D-7BF2-470D-876B-50CD5CC8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20892D6-38DE-4539-B286-5D2E107BAE9E}"/>
              </a:ext>
            </a:extLst>
          </p:cNvPr>
          <p:cNvSpPr txBox="1"/>
          <p:nvPr/>
        </p:nvSpPr>
        <p:spPr>
          <a:xfrm>
            <a:off x="684213" y="685799"/>
            <a:ext cx="4781147" cy="4199468"/>
          </a:xfrm>
          <a:prstGeom prst="rect">
            <a:avLst/>
          </a:prstGeom>
        </p:spPr>
        <p:txBody>
          <a:bodyPr vert="horz" lIns="91440" tIns="45720" rIns="91440" bIns="45720" rtlCol="0" anchor="b">
            <a:normAutofit fontScale="85000" lnSpcReduction="10000"/>
          </a:bodyPr>
          <a:lstStyle/>
          <a:p>
            <a:pPr>
              <a:spcBef>
                <a:spcPct val="0"/>
              </a:spcBef>
              <a:spcAft>
                <a:spcPts val="600"/>
              </a:spcAft>
            </a:pPr>
            <a:endParaRPr lang="en-US" sz="4800" cap="all" dirty="0">
              <a:ln w="3175" cmpd="sng">
                <a:noFill/>
              </a:ln>
              <a:latin typeface="+mj-lt"/>
              <a:ea typeface="+mj-ea"/>
              <a:cs typeface="+mj-cs"/>
            </a:endParaRPr>
          </a:p>
          <a:p>
            <a:pPr>
              <a:spcBef>
                <a:spcPct val="0"/>
              </a:spcBef>
              <a:spcAft>
                <a:spcPts val="600"/>
              </a:spcAft>
            </a:pPr>
            <a:r>
              <a:rPr lang="en-US" sz="4800" cap="all" dirty="0">
                <a:ln w="3175" cmpd="sng">
                  <a:noFill/>
                </a:ln>
                <a:solidFill>
                  <a:schemeClr val="bg1"/>
                </a:solidFill>
                <a:latin typeface="+mj-lt"/>
                <a:ea typeface="+mj-ea"/>
                <a:cs typeface="+mj-cs"/>
              </a:rPr>
              <a:t>We empower and inspire</a:t>
            </a:r>
          </a:p>
          <a:p>
            <a:pPr>
              <a:spcBef>
                <a:spcPct val="0"/>
              </a:spcBef>
              <a:spcAft>
                <a:spcPts val="600"/>
              </a:spcAft>
            </a:pPr>
            <a:endParaRPr lang="en-US" sz="4800" cap="all" dirty="0">
              <a:ln w="3175" cmpd="sng">
                <a:noFill/>
              </a:ln>
              <a:solidFill>
                <a:schemeClr val="bg1"/>
              </a:solidFill>
              <a:latin typeface="+mj-lt"/>
              <a:ea typeface="+mj-ea"/>
              <a:cs typeface="+mj-cs"/>
            </a:endParaRPr>
          </a:p>
          <a:p>
            <a:pPr>
              <a:spcBef>
                <a:spcPct val="0"/>
              </a:spcBef>
              <a:spcAft>
                <a:spcPts val="600"/>
              </a:spcAft>
            </a:pPr>
            <a:r>
              <a:rPr lang="en-US" sz="4800" cap="all" dirty="0">
                <a:ln w="3175" cmpd="sng">
                  <a:noFill/>
                </a:ln>
                <a:solidFill>
                  <a:schemeClr val="bg1"/>
                </a:solidFill>
              </a:rPr>
              <a:t>We support </a:t>
            </a:r>
          </a:p>
          <a:p>
            <a:pPr>
              <a:spcBef>
                <a:spcPct val="0"/>
              </a:spcBef>
              <a:spcAft>
                <a:spcPts val="600"/>
              </a:spcAft>
            </a:pPr>
            <a:r>
              <a:rPr lang="en-US" sz="4800" cap="all" dirty="0">
                <a:ln w="3175" cmpd="sng">
                  <a:noFill/>
                </a:ln>
                <a:solidFill>
                  <a:schemeClr val="bg1"/>
                </a:solidFill>
              </a:rPr>
              <a:t>others to grow</a:t>
            </a:r>
          </a:p>
          <a:p>
            <a:pPr>
              <a:spcBef>
                <a:spcPct val="0"/>
              </a:spcBef>
              <a:spcAft>
                <a:spcPts val="600"/>
              </a:spcAft>
            </a:pPr>
            <a:endParaRPr lang="en-US" sz="4800" cap="all" dirty="0">
              <a:ln w="3175" cmpd="sng">
                <a:noFill/>
              </a:ln>
              <a:solidFill>
                <a:schemeClr val="bg1"/>
              </a:solidFill>
              <a:latin typeface="+mj-lt"/>
              <a:ea typeface="+mj-ea"/>
              <a:cs typeface="+mj-cs"/>
            </a:endParaRPr>
          </a:p>
        </p:txBody>
      </p:sp>
      <p:pic>
        <p:nvPicPr>
          <p:cNvPr id="1026" name="Picture 2">
            <a:extLst>
              <a:ext uri="{FF2B5EF4-FFF2-40B4-BE49-F238E27FC236}">
                <a16:creationId xmlns:a16="http://schemas.microsoft.com/office/drawing/2014/main" id="{EED979BE-C10B-438F-AFA5-DA37ACA542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625"/>
          <a:stretch/>
        </p:blipFill>
        <p:spPr bwMode="auto">
          <a:xfrm rot="5400000">
            <a:off x="5714999" y="381000"/>
            <a:ext cx="6858000" cy="6095999"/>
          </a:xfrm>
          <a:prstGeom prst="rect">
            <a:avLst/>
          </a:prstGeom>
          <a:noFill/>
          <a:effectLst>
            <a:innerShdw blurRad="57150" dist="38100" dir="14460000">
              <a:prstClr val="black">
                <a:alpha val="7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2" name="Group 82">
            <a:extLst>
              <a:ext uri="{FF2B5EF4-FFF2-40B4-BE49-F238E27FC236}">
                <a16:creationId xmlns:a16="http://schemas.microsoft.com/office/drawing/2014/main" id="{83DA8283-3FF4-47B3-9266-60768C7432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93200" y="8468"/>
            <a:ext cx="5795625" cy="5874808"/>
            <a:chOff x="6108170" y="8467"/>
            <a:chExt cx="6080656" cy="6163733"/>
          </a:xfrm>
        </p:grpSpPr>
        <p:cxnSp>
          <p:nvCxnSpPr>
            <p:cNvPr id="84" name="Straight Connector 83">
              <a:extLst>
                <a:ext uri="{FF2B5EF4-FFF2-40B4-BE49-F238E27FC236}">
                  <a16:creationId xmlns:a16="http://schemas.microsoft.com/office/drawing/2014/main" id="{EDEB65FF-EAD9-4242-80AE-A3FC7EB1EB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178B5500-48F2-41FA-BD8C-3C2400F620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847B2E66-9934-4251-A5B0-A180C0CC93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5CDA1666-64EC-4838-B0E1-4D545ECEA2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7CC99E35-6C12-4F89-8CDA-9FD8B3CEE1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rgbClr val="FFFFFF">
                  <a:alpha val="81176"/>
                </a:srgbClr>
              </a:solidFill>
            </a:ln>
          </p:spPr>
          <p:style>
            <a:lnRef idx="2">
              <a:schemeClr val="accent1"/>
            </a:lnRef>
            <a:fillRef idx="0">
              <a:schemeClr val="accent1"/>
            </a:fillRef>
            <a:effectRef idx="1">
              <a:schemeClr val="accent1"/>
            </a:effectRef>
            <a:fontRef idx="minor">
              <a:schemeClr val="tx1"/>
            </a:fontRef>
          </p:style>
        </p:cxnSp>
      </p:grpSp>
      <p:pic>
        <p:nvPicPr>
          <p:cNvPr id="17" name="Picture 16">
            <a:extLst>
              <a:ext uri="{FF2B5EF4-FFF2-40B4-BE49-F238E27FC236}">
                <a16:creationId xmlns:a16="http://schemas.microsoft.com/office/drawing/2014/main" id="{2892C58B-F1C8-4BD1-AC1A-03BB65E1936F}"/>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80712" y="5022322"/>
            <a:ext cx="1008112" cy="686286"/>
          </a:xfrm>
          <a:prstGeom prst="rect">
            <a:avLst/>
          </a:prstGeom>
        </p:spPr>
      </p:pic>
    </p:spTree>
    <p:extLst>
      <p:ext uri="{BB962C8B-B14F-4D97-AF65-F5344CB8AC3E}">
        <p14:creationId xmlns:p14="http://schemas.microsoft.com/office/powerpoint/2010/main" val="3372352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394" y="496684"/>
            <a:ext cx="2031699" cy="3236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1" descr="N:\Childrens Services\Early Years\Parents Advice Centre\PAC\YOUNG PEOPLE'S SERVICE DEVELOPMENT\PUBLICITY\YOUNG PEOPLE LAUNCH PICTURES\Photos\EEL_young_people_sen_00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140" t="5024" r="16140" b="26852"/>
          <a:stretch/>
        </p:blipFill>
        <p:spPr bwMode="auto">
          <a:xfrm>
            <a:off x="8723444" y="3385203"/>
            <a:ext cx="2877074" cy="32403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17765" y="2861983"/>
            <a:ext cx="3888432" cy="523220"/>
          </a:xfrm>
          <a:prstGeom prst="rect">
            <a:avLst/>
          </a:prstGeom>
          <a:noFill/>
        </p:spPr>
        <p:txBody>
          <a:bodyPr wrap="square" rtlCol="0">
            <a:spAutoFit/>
          </a:bodyPr>
          <a:lstStyle/>
          <a:p>
            <a:pPr algn="ctr"/>
            <a:r>
              <a:rPr lang="en-GB" sz="2800" dirty="0" err="1">
                <a:solidFill>
                  <a:schemeClr val="bg1"/>
                </a:solidFill>
              </a:rPr>
              <a:t>Aklakur</a:t>
            </a:r>
            <a:r>
              <a:rPr lang="en-GB" sz="2800" dirty="0">
                <a:solidFill>
                  <a:schemeClr val="bg1"/>
                </a:solidFill>
              </a:rPr>
              <a:t> Rahman </a:t>
            </a:r>
          </a:p>
        </p:txBody>
      </p:sp>
      <p:sp>
        <p:nvSpPr>
          <p:cNvPr id="6" name="TextBox 5"/>
          <p:cNvSpPr txBox="1"/>
          <p:nvPr/>
        </p:nvSpPr>
        <p:spPr>
          <a:xfrm>
            <a:off x="310028" y="0"/>
            <a:ext cx="3888432" cy="523220"/>
          </a:xfrm>
          <a:prstGeom prst="rect">
            <a:avLst/>
          </a:prstGeom>
          <a:noFill/>
        </p:spPr>
        <p:txBody>
          <a:bodyPr wrap="square" rtlCol="0">
            <a:spAutoFit/>
          </a:bodyPr>
          <a:lstStyle/>
          <a:p>
            <a:pPr algn="ctr"/>
            <a:r>
              <a:rPr lang="en-GB" sz="2800" dirty="0">
                <a:solidFill>
                  <a:schemeClr val="bg1"/>
                </a:solidFill>
              </a:rPr>
              <a:t>Abadur Rahman</a:t>
            </a:r>
          </a:p>
        </p:txBody>
      </p:sp>
      <p:sp>
        <p:nvSpPr>
          <p:cNvPr id="7" name="TextBox 6"/>
          <p:cNvSpPr txBox="1"/>
          <p:nvPr/>
        </p:nvSpPr>
        <p:spPr>
          <a:xfrm>
            <a:off x="3353632" y="1353878"/>
            <a:ext cx="8477143" cy="830997"/>
          </a:xfrm>
          <a:prstGeom prst="rect">
            <a:avLst/>
          </a:prstGeom>
          <a:noFill/>
        </p:spPr>
        <p:txBody>
          <a:bodyPr wrap="square" rtlCol="0">
            <a:spAutoFit/>
          </a:bodyPr>
          <a:lstStyle/>
          <a:p>
            <a:r>
              <a:rPr lang="en-GB" sz="2400" dirty="0">
                <a:solidFill>
                  <a:schemeClr val="bg1"/>
                </a:solidFill>
              </a:rPr>
              <a:t>If you come to the youth forum you will feel welcome, you won’t feel left out, and you’ll get your voice heard. </a:t>
            </a:r>
          </a:p>
        </p:txBody>
      </p:sp>
      <p:sp>
        <p:nvSpPr>
          <p:cNvPr id="8" name="TextBox 7"/>
          <p:cNvSpPr txBox="1"/>
          <p:nvPr/>
        </p:nvSpPr>
        <p:spPr>
          <a:xfrm>
            <a:off x="425875" y="4082052"/>
            <a:ext cx="8297569" cy="1846659"/>
          </a:xfrm>
          <a:prstGeom prst="rect">
            <a:avLst/>
          </a:prstGeom>
          <a:noFill/>
        </p:spPr>
        <p:txBody>
          <a:bodyPr wrap="square" rtlCol="0">
            <a:spAutoFit/>
          </a:bodyPr>
          <a:lstStyle/>
          <a:p>
            <a:pPr algn="ctr"/>
            <a:r>
              <a:rPr lang="en-GB" sz="2400" dirty="0">
                <a:solidFill>
                  <a:schemeClr val="bg1"/>
                </a:solidFill>
              </a:rPr>
              <a:t>We all understand the same feelings that we’re all going through. We know we’re not the only young people with additional needs. There are lots of people like us all over the country. So you are not alone. </a:t>
            </a:r>
          </a:p>
          <a:p>
            <a:endParaRPr lang="en-GB" dirty="0"/>
          </a:p>
        </p:txBody>
      </p:sp>
    </p:spTree>
    <p:extLst>
      <p:ext uri="{BB962C8B-B14F-4D97-AF65-F5344CB8AC3E}">
        <p14:creationId xmlns:p14="http://schemas.microsoft.com/office/powerpoint/2010/main" val="1602663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50000"/>
          <a:stretch/>
        </p:blipFill>
        <p:spPr>
          <a:xfrm>
            <a:off x="1030107" y="669614"/>
            <a:ext cx="2448272" cy="2937926"/>
          </a:xfrm>
          <a:prstGeom prst="rect">
            <a:avLst/>
          </a:prstGeom>
        </p:spPr>
      </p:pic>
      <p:sp>
        <p:nvSpPr>
          <p:cNvPr id="4" name="TextBox 3"/>
          <p:cNvSpPr txBox="1"/>
          <p:nvPr/>
        </p:nvSpPr>
        <p:spPr>
          <a:xfrm>
            <a:off x="490047" y="146394"/>
            <a:ext cx="3528392" cy="523220"/>
          </a:xfrm>
          <a:prstGeom prst="rect">
            <a:avLst/>
          </a:prstGeom>
          <a:noFill/>
        </p:spPr>
        <p:txBody>
          <a:bodyPr wrap="square" rtlCol="0">
            <a:spAutoFit/>
          </a:bodyPr>
          <a:lstStyle/>
          <a:p>
            <a:pPr algn="ctr"/>
            <a:r>
              <a:rPr lang="en-GB" sz="2800" dirty="0">
                <a:solidFill>
                  <a:schemeClr val="bg1"/>
                </a:solidFill>
              </a:rPr>
              <a:t>Lydia Anderson</a:t>
            </a:r>
          </a:p>
        </p:txBody>
      </p:sp>
      <p:sp>
        <p:nvSpPr>
          <p:cNvPr id="9" name="TextBox 8"/>
          <p:cNvSpPr txBox="1"/>
          <p:nvPr/>
        </p:nvSpPr>
        <p:spPr>
          <a:xfrm>
            <a:off x="3687167" y="1100519"/>
            <a:ext cx="7208514" cy="1846659"/>
          </a:xfrm>
          <a:prstGeom prst="rect">
            <a:avLst/>
          </a:prstGeom>
          <a:noFill/>
        </p:spPr>
        <p:txBody>
          <a:bodyPr wrap="square" rtlCol="0">
            <a:spAutoFit/>
          </a:bodyPr>
          <a:lstStyle/>
          <a:p>
            <a:r>
              <a:rPr lang="en-GB" sz="2400" dirty="0">
                <a:solidFill>
                  <a:schemeClr val="bg1"/>
                </a:solidFill>
              </a:rPr>
              <a:t>We do lots of things at the forum. We make films, we plan what to do, we do all different projects and we have events. We tell people what we want and what will help us. </a:t>
            </a:r>
          </a:p>
          <a:p>
            <a:endParaRPr lang="en-GB" dirty="0">
              <a:solidFill>
                <a:schemeClr val="bg1"/>
              </a:solidFill>
            </a:endParaRPr>
          </a:p>
        </p:txBody>
      </p:sp>
      <p:sp>
        <p:nvSpPr>
          <p:cNvPr id="10" name="TextBox 9"/>
          <p:cNvSpPr txBox="1"/>
          <p:nvPr/>
        </p:nvSpPr>
        <p:spPr>
          <a:xfrm>
            <a:off x="8967636" y="2947178"/>
            <a:ext cx="2808312" cy="584775"/>
          </a:xfrm>
          <a:prstGeom prst="rect">
            <a:avLst/>
          </a:prstGeom>
          <a:noFill/>
        </p:spPr>
        <p:txBody>
          <a:bodyPr wrap="square" rtlCol="0">
            <a:spAutoFit/>
          </a:bodyPr>
          <a:lstStyle/>
          <a:p>
            <a:pPr algn="ctr"/>
            <a:r>
              <a:rPr lang="en-GB" sz="3200" dirty="0">
                <a:solidFill>
                  <a:schemeClr val="bg1"/>
                </a:solidFill>
              </a:rPr>
              <a:t>Ruhul Amin</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2787" r="4521" b="42993"/>
          <a:stretch/>
        </p:blipFill>
        <p:spPr>
          <a:xfrm>
            <a:off x="9033727" y="3487567"/>
            <a:ext cx="2676130" cy="3257968"/>
          </a:xfrm>
          <a:prstGeom prst="rect">
            <a:avLst/>
          </a:prstGeom>
        </p:spPr>
      </p:pic>
      <p:sp>
        <p:nvSpPr>
          <p:cNvPr id="12" name="TextBox 11"/>
          <p:cNvSpPr txBox="1"/>
          <p:nvPr/>
        </p:nvSpPr>
        <p:spPr>
          <a:xfrm>
            <a:off x="1046756" y="4516386"/>
            <a:ext cx="7920880" cy="1200329"/>
          </a:xfrm>
          <a:prstGeom prst="rect">
            <a:avLst/>
          </a:prstGeom>
          <a:noFill/>
        </p:spPr>
        <p:txBody>
          <a:bodyPr wrap="square" lIns="91440" tIns="45720" rIns="91440" bIns="45720" rtlCol="0" anchor="t">
            <a:spAutoFit/>
          </a:bodyPr>
          <a:lstStyle/>
          <a:p>
            <a:r>
              <a:rPr lang="en-GB" sz="2400" dirty="0">
                <a:solidFill>
                  <a:schemeClr val="bg1"/>
                </a:solidFill>
              </a:rPr>
              <a:t>The youth forum is a great opportunity. Use this opportunity while you can. Come and get involved in all the different activities that we do.</a:t>
            </a:r>
          </a:p>
        </p:txBody>
      </p:sp>
    </p:spTree>
    <p:extLst>
      <p:ext uri="{BB962C8B-B14F-4D97-AF65-F5344CB8AC3E}">
        <p14:creationId xmlns:p14="http://schemas.microsoft.com/office/powerpoint/2010/main" val="3880349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4" name="Rectangle 23">
            <a:extLst>
              <a:ext uri="{FF2B5EF4-FFF2-40B4-BE49-F238E27FC236}">
                <a16:creationId xmlns:a16="http://schemas.microsoft.com/office/drawing/2014/main" id="{D067A139-86EB-480F-AE6B-AF8092F21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E946B-E15D-4E18-8C4F-1F108ED4B377}"/>
              </a:ext>
            </a:extLst>
          </p:cNvPr>
          <p:cNvSpPr>
            <a:spLocks noGrp="1"/>
          </p:cNvSpPr>
          <p:nvPr>
            <p:ph type="title"/>
          </p:nvPr>
        </p:nvSpPr>
        <p:spPr>
          <a:xfrm>
            <a:off x="6722190" y="1416773"/>
            <a:ext cx="4801742" cy="3695505"/>
          </a:xfrm>
        </p:spPr>
        <p:txBody>
          <a:bodyPr vert="horz" lIns="91440" tIns="45720" rIns="91440" bIns="45720" rtlCol="0" anchor="b">
            <a:noAutofit/>
          </a:bodyPr>
          <a:lstStyle/>
          <a:p>
            <a:pPr>
              <a:lnSpc>
                <a:spcPct val="90000"/>
              </a:lnSpc>
            </a:pPr>
            <a:r>
              <a:rPr lang="en-US" dirty="0">
                <a:solidFill>
                  <a:schemeClr val="bg1"/>
                </a:solidFill>
              </a:rPr>
              <a:t>We:</a:t>
            </a:r>
            <a:br>
              <a:rPr lang="en-US" dirty="0">
                <a:solidFill>
                  <a:schemeClr val="bg1"/>
                </a:solidFill>
              </a:rPr>
            </a:br>
            <a:r>
              <a:rPr lang="en-US" dirty="0">
                <a:solidFill>
                  <a:schemeClr val="bg1"/>
                </a:solidFill>
              </a:rPr>
              <a:t>- cook</a:t>
            </a:r>
            <a:br>
              <a:rPr lang="en-US" dirty="0">
                <a:solidFill>
                  <a:schemeClr val="bg1"/>
                </a:solidFill>
              </a:rPr>
            </a:br>
            <a:r>
              <a:rPr lang="en-US" dirty="0">
                <a:solidFill>
                  <a:schemeClr val="bg1"/>
                </a:solidFill>
              </a:rPr>
              <a:t>- campaign </a:t>
            </a:r>
            <a:br>
              <a:rPr lang="en-US" dirty="0">
                <a:solidFill>
                  <a:schemeClr val="bg1"/>
                </a:solidFill>
              </a:rPr>
            </a:br>
            <a:r>
              <a:rPr lang="en-US" dirty="0">
                <a:solidFill>
                  <a:schemeClr val="bg1"/>
                </a:solidFill>
              </a:rPr>
              <a:t>- fundraise</a:t>
            </a:r>
            <a:br>
              <a:rPr lang="en-US" dirty="0">
                <a:solidFill>
                  <a:schemeClr val="bg1"/>
                </a:solidFill>
              </a:rPr>
            </a:br>
            <a:r>
              <a:rPr lang="en-US" dirty="0">
                <a:solidFill>
                  <a:schemeClr val="bg1"/>
                </a:solidFill>
              </a:rPr>
              <a:t>- make films</a:t>
            </a:r>
            <a:br>
              <a:rPr lang="en-US" dirty="0">
                <a:solidFill>
                  <a:schemeClr val="bg1"/>
                </a:solidFill>
              </a:rPr>
            </a:br>
            <a:endParaRPr lang="en-US" dirty="0">
              <a:solidFill>
                <a:schemeClr val="bg1"/>
              </a:solidFill>
            </a:endParaRPr>
          </a:p>
        </p:txBody>
      </p:sp>
      <p:sp>
        <p:nvSpPr>
          <p:cNvPr id="26" name="Snip Diagonal Corner Rectangle 6">
            <a:extLst>
              <a:ext uri="{FF2B5EF4-FFF2-40B4-BE49-F238E27FC236}">
                <a16:creationId xmlns:a16="http://schemas.microsoft.com/office/drawing/2014/main" id="{4E252378-AA68-427C-BF69-E4434E447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5136155" cy="5286838"/>
          </a:xfrm>
          <a:prstGeom prst="snip2DiagRect">
            <a:avLst>
              <a:gd name="adj1" fmla="val 9954"/>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young boy standing next to a fence&#10;&#10;Description automatically generated">
            <a:extLst>
              <a:ext uri="{FF2B5EF4-FFF2-40B4-BE49-F238E27FC236}">
                <a16:creationId xmlns:a16="http://schemas.microsoft.com/office/drawing/2014/main" id="{87A43FD4-CF26-41BF-B8A7-58234549EDE9}"/>
              </a:ext>
            </a:extLst>
          </p:cNvPr>
          <p:cNvPicPr>
            <a:picLocks noChangeAspect="1"/>
          </p:cNvPicPr>
          <p:nvPr/>
        </p:nvPicPr>
        <p:blipFill rotWithShape="1">
          <a:blip r:embed="rId2">
            <a:extLst>
              <a:ext uri="{28A0092B-C50C-407E-A947-70E740481C1C}">
                <a14:useLocalDpi xmlns:a14="http://schemas.microsoft.com/office/drawing/2010/main" val="0"/>
              </a:ext>
            </a:extLst>
          </a:blip>
          <a:srcRect t="536" r="-3" b="22180"/>
          <a:stretch/>
        </p:blipFill>
        <p:spPr>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p:spPr>
      </p:pic>
      <p:grpSp>
        <p:nvGrpSpPr>
          <p:cNvPr id="28" name="Group 27">
            <a:extLst>
              <a:ext uri="{FF2B5EF4-FFF2-40B4-BE49-F238E27FC236}">
                <a16:creationId xmlns:a16="http://schemas.microsoft.com/office/drawing/2014/main" id="{65E8C853-59EA-4FCB-BB4E-1B0AEEA408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9" name="Straight Connector 28">
              <a:extLst>
                <a:ext uri="{FF2B5EF4-FFF2-40B4-BE49-F238E27FC236}">
                  <a16:creationId xmlns:a16="http://schemas.microsoft.com/office/drawing/2014/main" id="{C58D8A51-1FB2-4FA0-A860-D57179B52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5C2F33D-5361-48D8-899D-50A713699D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0608EC6-04A0-4D53-B4C8-57F06AF14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9C42FEC-C8F1-465B-900B-C7F552326D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4CDCA4C-0922-4330-AF15-394E8C6DD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9" name="Picture 18">
            <a:extLst>
              <a:ext uri="{FF2B5EF4-FFF2-40B4-BE49-F238E27FC236}">
                <a16:creationId xmlns:a16="http://schemas.microsoft.com/office/drawing/2014/main" id="{7CEB3244-92A7-40D6-B534-FA430C0EA79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1956" y="5848033"/>
            <a:ext cx="1008112" cy="686286"/>
          </a:xfrm>
          <a:prstGeom prst="rect">
            <a:avLst/>
          </a:prstGeom>
        </p:spPr>
      </p:pic>
    </p:spTree>
    <p:extLst>
      <p:ext uri="{BB962C8B-B14F-4D97-AF65-F5344CB8AC3E}">
        <p14:creationId xmlns:p14="http://schemas.microsoft.com/office/powerpoint/2010/main" val="1546437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Straight Connector 59">
            <a:extLst>
              <a:ext uri="{FF2B5EF4-FFF2-40B4-BE49-F238E27FC236}">
                <a16:creationId xmlns:a16="http://schemas.microsoft.com/office/drawing/2014/main" id="{DD6CFB6C-6ECB-4250-B68E-01966297A5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B8359141-C085-46E4-B4EC-42F9599BA7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A903156-0F0C-44A5-9019-0CAF51EB49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66E5E851-3725-463F-9451-2FFEF5D3E0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94209D59-6810-40C2-B8D6-6DACF8A061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70" name="Rectangle 69">
            <a:extLst>
              <a:ext uri="{FF2B5EF4-FFF2-40B4-BE49-F238E27FC236}">
                <a16:creationId xmlns:a16="http://schemas.microsoft.com/office/drawing/2014/main" id="{D30D427B-2484-4711-8D1F-F4633C6144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E946B-E15D-4E18-8C4F-1F108ED4B377}"/>
              </a:ext>
            </a:extLst>
          </p:cNvPr>
          <p:cNvSpPr>
            <a:spLocks noGrp="1"/>
          </p:cNvSpPr>
          <p:nvPr>
            <p:ph type="title"/>
          </p:nvPr>
        </p:nvSpPr>
        <p:spPr>
          <a:xfrm>
            <a:off x="684213" y="528811"/>
            <a:ext cx="4937238" cy="4772652"/>
          </a:xfrm>
        </p:spPr>
        <p:txBody>
          <a:bodyPr vert="horz" lIns="91440" tIns="45720" rIns="91440" bIns="45720" rtlCol="0" anchor="b">
            <a:noAutofit/>
          </a:bodyPr>
          <a:lstStyle/>
          <a:p>
            <a:pPr>
              <a:lnSpc>
                <a:spcPct val="90000"/>
              </a:lnSpc>
            </a:pPr>
            <a:r>
              <a:rPr lang="en-US" sz="4000" dirty="0">
                <a:solidFill>
                  <a:schemeClr val="bg1"/>
                </a:solidFill>
              </a:rPr>
              <a:t>We:</a:t>
            </a:r>
            <a:br>
              <a:rPr lang="en-US" sz="4000" dirty="0">
                <a:solidFill>
                  <a:schemeClr val="bg1"/>
                </a:solidFill>
              </a:rPr>
            </a:br>
            <a:r>
              <a:rPr lang="en-US" sz="4000" dirty="0">
                <a:solidFill>
                  <a:schemeClr val="bg1"/>
                </a:solidFill>
              </a:rPr>
              <a:t>- write poems </a:t>
            </a:r>
            <a:br>
              <a:rPr lang="en-US" sz="4000" dirty="0">
                <a:solidFill>
                  <a:schemeClr val="bg1"/>
                </a:solidFill>
              </a:rPr>
            </a:br>
            <a:r>
              <a:rPr lang="en-US" sz="4000" dirty="0">
                <a:solidFill>
                  <a:schemeClr val="bg1"/>
                </a:solidFill>
              </a:rPr>
              <a:t>- make art </a:t>
            </a:r>
            <a:br>
              <a:rPr lang="en-US" sz="4000" dirty="0">
                <a:solidFill>
                  <a:schemeClr val="bg1"/>
                </a:solidFill>
              </a:rPr>
            </a:br>
            <a:r>
              <a:rPr lang="en-US" sz="4000" dirty="0">
                <a:solidFill>
                  <a:schemeClr val="bg1"/>
                </a:solidFill>
              </a:rPr>
              <a:t>- Work with professionals</a:t>
            </a:r>
            <a:br>
              <a:rPr lang="en-US" sz="4000" dirty="0">
                <a:solidFill>
                  <a:schemeClr val="bg1"/>
                </a:solidFill>
              </a:rPr>
            </a:br>
            <a:r>
              <a:rPr lang="en-US" sz="4000" dirty="0">
                <a:solidFill>
                  <a:schemeClr val="bg1"/>
                </a:solidFill>
              </a:rPr>
              <a:t>- represent young people</a:t>
            </a:r>
            <a:br>
              <a:rPr lang="en-US" sz="4000" dirty="0">
                <a:solidFill>
                  <a:schemeClr val="bg1"/>
                </a:solidFill>
              </a:rPr>
            </a:br>
            <a:r>
              <a:rPr lang="en-US" sz="4000" dirty="0">
                <a:solidFill>
                  <a:schemeClr val="bg1"/>
                </a:solidFill>
              </a:rPr>
              <a:t>- consult </a:t>
            </a:r>
          </a:p>
        </p:txBody>
      </p:sp>
      <p:sp>
        <p:nvSpPr>
          <p:cNvPr id="72" name="Rectangle 71">
            <a:extLst>
              <a:ext uri="{FF2B5EF4-FFF2-40B4-BE49-F238E27FC236}">
                <a16:creationId xmlns:a16="http://schemas.microsoft.com/office/drawing/2014/main" id="{8B443E1C-3474-46C8-98C0-563CDA5AC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6825" y="321732"/>
            <a:ext cx="3634789" cy="36748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AF6EFE3-857D-4E0C-8CA4-F3CE3F8BB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69080" y="2656703"/>
            <a:ext cx="2401187" cy="28296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itting on a table&#10;&#10;Description automatically generated">
            <a:extLst>
              <a:ext uri="{FF2B5EF4-FFF2-40B4-BE49-F238E27FC236}">
                <a16:creationId xmlns:a16="http://schemas.microsoft.com/office/drawing/2014/main" id="{5756C870-A959-4269-935A-A9DCA37199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539" t="20858" r="22089" b="34325"/>
          <a:stretch/>
        </p:blipFill>
        <p:spPr>
          <a:xfrm>
            <a:off x="9809978" y="3069807"/>
            <a:ext cx="1719390" cy="1974738"/>
          </a:xfrm>
          <a:prstGeom prst="rect">
            <a:avLst/>
          </a:prstGeom>
        </p:spPr>
      </p:pic>
      <p:pic>
        <p:nvPicPr>
          <p:cNvPr id="34" name="Picture 33">
            <a:extLst>
              <a:ext uri="{FF2B5EF4-FFF2-40B4-BE49-F238E27FC236}">
                <a16:creationId xmlns:a16="http://schemas.microsoft.com/office/drawing/2014/main" id="{6750CF0D-423A-46B5-883E-D09C4B9350E0}"/>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36503" y="5977723"/>
            <a:ext cx="1008112" cy="686286"/>
          </a:xfrm>
          <a:prstGeom prst="rect">
            <a:avLst/>
          </a:prstGeom>
        </p:spPr>
      </p:pic>
      <p:pic>
        <p:nvPicPr>
          <p:cNvPr id="16" name="Picture 15" descr="A person holding a sign&#10;&#10;Description automatically generated">
            <a:extLst>
              <a:ext uri="{FF2B5EF4-FFF2-40B4-BE49-F238E27FC236}">
                <a16:creationId xmlns:a16="http://schemas.microsoft.com/office/drawing/2014/main" id="{FE648E15-C7AA-486B-91D2-CA211B90CF47}"/>
              </a:ext>
            </a:extLst>
          </p:cNvPr>
          <p:cNvPicPr>
            <a:picLocks noChangeAspect="1"/>
          </p:cNvPicPr>
          <p:nvPr/>
        </p:nvPicPr>
        <p:blipFill rotWithShape="1">
          <a:blip r:embed="rId4">
            <a:extLst>
              <a:ext uri="{28A0092B-C50C-407E-A947-70E740481C1C}">
                <a14:useLocalDpi xmlns:a14="http://schemas.microsoft.com/office/drawing/2010/main" val="0"/>
              </a:ext>
            </a:extLst>
          </a:blip>
          <a:srcRect t="4690" r="2" b="55691"/>
          <a:stretch/>
        </p:blipFill>
        <p:spPr>
          <a:xfrm>
            <a:off x="5775439" y="957042"/>
            <a:ext cx="3337560" cy="2404227"/>
          </a:xfrm>
          <a:custGeom>
            <a:avLst/>
            <a:gdLst/>
            <a:ahLst/>
            <a:cxnLst/>
            <a:rect l="l" t="t" r="r" b="b"/>
            <a:pathLst>
              <a:path w="3337560" h="2404227">
                <a:moveTo>
                  <a:pt x="384420" y="0"/>
                </a:moveTo>
                <a:lnTo>
                  <a:pt x="3337560" y="0"/>
                </a:lnTo>
                <a:lnTo>
                  <a:pt x="3337560" y="2404227"/>
                </a:lnTo>
                <a:lnTo>
                  <a:pt x="0" y="2404227"/>
                </a:lnTo>
                <a:lnTo>
                  <a:pt x="0" y="384420"/>
                </a:lnTo>
                <a:close/>
              </a:path>
            </a:pathLst>
          </a:custGeom>
        </p:spPr>
      </p:pic>
    </p:spTree>
    <p:extLst>
      <p:ext uri="{BB962C8B-B14F-4D97-AF65-F5344CB8AC3E}">
        <p14:creationId xmlns:p14="http://schemas.microsoft.com/office/powerpoint/2010/main" val="2723694535"/>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BB0DBABED20646B5BB11340AE54F35" ma:contentTypeVersion="15" ma:contentTypeDescription="Create a new document." ma:contentTypeScope="" ma:versionID="672f706f9b6ed07ed4e10ea18fec2f0d">
  <xsd:schema xmlns:xsd="http://www.w3.org/2001/XMLSchema" xmlns:xs="http://www.w3.org/2001/XMLSchema" xmlns:p="http://schemas.microsoft.com/office/2006/metadata/properties" xmlns:ns2="f22d7286-dd96-43f1-addf-1aa01b239435" xmlns:ns3="c0f1eab8-3903-44ec-b09e-06dd9dbdfde0" targetNamespace="http://schemas.microsoft.com/office/2006/metadata/properties" ma:root="true" ma:fieldsID="320d43fbbba115e0142fe5e5e0ebe7c1" ns2:_="" ns3:_="">
    <xsd:import namespace="f22d7286-dd96-43f1-addf-1aa01b239435"/>
    <xsd:import namespace="c0f1eab8-3903-44ec-b09e-06dd9dbdfde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d7286-dd96-43f1-addf-1aa01b2394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77725aa-a115-4173-8de3-4bc35a24622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0f1eab8-3903-44ec-b09e-06dd9dbdfde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3f8e891-d1e7-4058-a595-ff18d683230a}" ma:internalName="TaxCatchAll" ma:showField="CatchAllData" ma:web="c0f1eab8-3903-44ec-b09e-06dd9dbdfd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22d7286-dd96-43f1-addf-1aa01b239435">
      <Terms xmlns="http://schemas.microsoft.com/office/infopath/2007/PartnerControls"/>
    </lcf76f155ced4ddcb4097134ff3c332f>
    <TaxCatchAll xmlns="c0f1eab8-3903-44ec-b09e-06dd9dbdfd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C3A478-7E86-414B-9C27-288EE29B67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d7286-dd96-43f1-addf-1aa01b239435"/>
    <ds:schemaRef ds:uri="c0f1eab8-3903-44ec-b09e-06dd9dbdfd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A15063-ECBB-4252-B79A-CD913D1FAC95}">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f22d7286-dd96-43f1-addf-1aa01b239435"/>
    <ds:schemaRef ds:uri="http://schemas.microsoft.com/office/infopath/2007/PartnerControls"/>
    <ds:schemaRef ds:uri="c0f1eab8-3903-44ec-b09e-06dd9dbdfde0"/>
    <ds:schemaRef ds:uri="http://www.w3.org/XML/1998/namespace"/>
  </ds:schemaRefs>
</ds:datastoreItem>
</file>

<file path=customXml/itemProps3.xml><?xml version="1.0" encoding="utf-8"?>
<ds:datastoreItem xmlns:ds="http://schemas.openxmlformats.org/officeDocument/2006/customXml" ds:itemID="{431E7D8D-C130-4A1C-A0A0-D5AD313353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325</TotalTime>
  <Words>581</Words>
  <Application>Microsoft Office PowerPoint</Application>
  <PresentationFormat>Widescreen</PresentationFormat>
  <Paragraphs>69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Century Gothic</vt:lpstr>
      <vt:lpstr>Wingdings 3</vt:lpstr>
      <vt:lpstr>Slice</vt:lpstr>
      <vt:lpstr>Our Time All Ability YOUTH FORUM Tower Hamlets</vt:lpstr>
      <vt:lpstr>PowerPoint Presentation</vt:lpstr>
      <vt:lpstr>PowerPoint Presentation</vt:lpstr>
      <vt:lpstr>PowerPoint Presentation</vt:lpstr>
      <vt:lpstr>PowerPoint Presentation</vt:lpstr>
      <vt:lpstr>PowerPoint Presentation</vt:lpstr>
      <vt:lpstr>PowerPoint Presentation</vt:lpstr>
      <vt:lpstr>We: - cook - campaign  - fundraise - make films </vt:lpstr>
      <vt:lpstr>We: - write poems  - make art  - Work with professionals - represent young people - consult </vt:lpstr>
      <vt:lpstr>We give a voice to young people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Time All Ability YOUTH FORUM Tower Hamlets</dc:title>
  <dc:creator>Charlotte Latimer</dc:creator>
  <cp:lastModifiedBy>Krupali Shah</cp:lastModifiedBy>
  <cp:revision>29</cp:revision>
  <dcterms:created xsi:type="dcterms:W3CDTF">2020-08-04T14:02:07Z</dcterms:created>
  <dcterms:modified xsi:type="dcterms:W3CDTF">2025-10-22T12:23:59Z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0x010100ACBB0DBABED20646B5BB11340AE54F35</vt:lpwstr>
  </property>
  <property fmtid="{D5CDD505-2E9C-101B-9397-08002B2CF9AE}" pid="3" name="Order">
    <vt:r8>43000</vt:r8>
  </property>
</Properties>
</file>