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0"/>
  </p:notesMasterIdLst>
  <p:sldIdLst>
    <p:sldId id="256" r:id="rId5"/>
    <p:sldId id="404" r:id="rId6"/>
    <p:sldId id="419" r:id="rId7"/>
    <p:sldId id="403" r:id="rId8"/>
    <p:sldId id="405" r:id="rId9"/>
    <p:sldId id="406" r:id="rId10"/>
    <p:sldId id="407" r:id="rId11"/>
    <p:sldId id="411" r:id="rId12"/>
    <p:sldId id="408" r:id="rId13"/>
    <p:sldId id="409" r:id="rId14"/>
    <p:sldId id="410" r:id="rId15"/>
    <p:sldId id="412" r:id="rId16"/>
    <p:sldId id="417" r:id="rId17"/>
    <p:sldId id="418" r:id="rId18"/>
    <p:sldId id="401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3" d="100"/>
          <a:sy n="43" d="100"/>
        </p:scale>
        <p:origin x="48" y="2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00" d="100"/>
          <a:sy n="100" d="100"/>
        </p:scale>
        <p:origin x="1890" y="-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F1F6BD-AEB4-4DC6-85D3-1204E0CD0952}" type="datetimeFigureOut">
              <a:rPr lang="en-GB" smtClean="0"/>
              <a:t>22/10/2025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F32DB8-4601-46E6-93A0-6C256531C71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3364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F32DB8-4601-46E6-93A0-6C256531C71A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84623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cs typeface="Calibri"/>
              </a:rPr>
              <a:t> You may be thinking Why is guidance important? Some of you may have a clear idea about what you want to do... guidance is important because It looks at where you are </a:t>
            </a:r>
            <a:r>
              <a:rPr lang="en-GB" b="1" dirty="0">
                <a:cs typeface="Calibri"/>
              </a:rPr>
              <a:t>now </a:t>
            </a:r>
            <a:r>
              <a:rPr lang="en-GB" dirty="0">
                <a:cs typeface="Calibri"/>
              </a:rPr>
              <a:t>what are </a:t>
            </a:r>
            <a:r>
              <a:rPr lang="en-GB" b="1" dirty="0">
                <a:cs typeface="Calibri" panose="020F0502020204030204"/>
              </a:rPr>
              <a:t>plans are for the future and makes sure you are aware of all the options open to you </a:t>
            </a:r>
          </a:p>
          <a:p>
            <a:endParaRPr lang="en-GB" b="1" dirty="0">
              <a:cs typeface="Calibri" panose="020F0502020204030204"/>
            </a:endParaRPr>
          </a:p>
          <a:p>
            <a:r>
              <a:rPr lang="en-GB" b="1" dirty="0">
                <a:cs typeface="Calibri" panose="020F0502020204030204"/>
              </a:rPr>
              <a:t>To make informed decisions you need to find out about future trends in the job market, what qualifications you can take </a:t>
            </a:r>
          </a:p>
          <a:p>
            <a:endParaRPr lang="en-GB" b="1" dirty="0">
              <a:cs typeface="Calibri" panose="020F0502020204030204"/>
            </a:endParaRPr>
          </a:p>
          <a:p>
            <a:r>
              <a:rPr lang="en-GB" b="1" dirty="0">
                <a:cs typeface="Calibri" panose="020F0502020204030204"/>
              </a:rPr>
              <a:t>An important part of careers guidance is to provide you with LMI. </a:t>
            </a:r>
            <a:br>
              <a:rPr lang="en-GB" b="1" dirty="0">
                <a:cs typeface="+mn-lt"/>
              </a:rPr>
            </a:br>
            <a:endParaRPr lang="en-GB" b="1" dirty="0">
              <a:cs typeface="Calibri" panose="020F0502020204030204"/>
            </a:endParaRPr>
          </a:p>
          <a:p>
            <a:r>
              <a:rPr lang="en-GB" b="1" dirty="0">
                <a:cs typeface="Calibri" panose="020F0502020204030204"/>
              </a:rPr>
              <a:t>When you leave school some jobs may no longer exist – </a:t>
            </a:r>
            <a:r>
              <a:rPr lang="en-GB" b="1" dirty="0" err="1">
                <a:cs typeface="Calibri" panose="020F0502020204030204"/>
              </a:rPr>
              <a:t>e.g</a:t>
            </a:r>
            <a:r>
              <a:rPr lang="en-GB" b="1" dirty="0">
                <a:cs typeface="Calibri" panose="020F0502020204030204"/>
              </a:rPr>
              <a:t> 5 jobs that did not exist when you started school</a:t>
            </a:r>
          </a:p>
          <a:p>
            <a:endParaRPr lang="en-GB" b="1" dirty="0">
              <a:cs typeface="Calibri" panose="020F0502020204030204"/>
            </a:endParaRPr>
          </a:p>
          <a:p>
            <a:r>
              <a:rPr lang="en-GB" b="1" dirty="0">
                <a:cs typeface="Calibri" panose="020F0502020204030204"/>
              </a:rPr>
              <a:t>Social media managers | </a:t>
            </a:r>
            <a:r>
              <a:rPr lang="en-GB" b="1" dirty="0" err="1">
                <a:cs typeface="Calibri" panose="020F0502020204030204"/>
              </a:rPr>
              <a:t>influencers|big</a:t>
            </a:r>
            <a:r>
              <a:rPr lang="en-GB" b="1" dirty="0">
                <a:cs typeface="Calibri" panose="020F0502020204030204"/>
              </a:rPr>
              <a:t> data scientist |cloud architects | professional gamer</a:t>
            </a:r>
          </a:p>
          <a:p>
            <a:endParaRPr lang="en-GB" b="1" dirty="0">
              <a:cs typeface="Calibri" panose="020F0502020204030204"/>
            </a:endParaRPr>
          </a:p>
          <a:p>
            <a:r>
              <a:rPr lang="en-GB" b="1" dirty="0">
                <a:cs typeface="Calibri" panose="020F0502020204030204"/>
              </a:rPr>
              <a:t>As careers adviser we have to keep up to date with trends in the job market both nationally and local</a:t>
            </a:r>
          </a:p>
          <a:p>
            <a:r>
              <a:rPr lang="en-GB" b="1" dirty="0">
                <a:cs typeface="Calibri" panose="020F0502020204030204"/>
              </a:rPr>
              <a:t>resources - Careers information leaflets |</a:t>
            </a:r>
            <a:r>
              <a:rPr lang="en-GB" b="1" dirty="0" err="1">
                <a:cs typeface="Calibri" panose="020F0502020204030204"/>
              </a:rPr>
              <a:t>websites|networks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F32DB8-4601-46E6-93A0-6C256531C71A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73204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F32DB8-4601-46E6-93A0-6C256531C71A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08195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DC2FB-60EB-42F9-88DC-B87BE317C7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1" y="1122363"/>
            <a:ext cx="7186126" cy="2387600"/>
          </a:xfrm>
        </p:spPr>
        <p:txBody>
          <a:bodyPr anchor="b">
            <a:normAutofit/>
          </a:bodyPr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C81B1B-C1AD-4610-9765-10AB1B1A3A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602038"/>
            <a:ext cx="7186127" cy="1655762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908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5AB841-276D-4AC1-AE14-C657EFF71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38"/>
            <a:ext cx="9770616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6561FF-A59C-41BF-8DA2-E19D23B8DB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3683"/>
            <a:ext cx="10515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9862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410B32-27A2-4570-A26D-101D582E3C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03682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8C6104-3F21-449D-B750-5F91268BF4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03682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3AFE9BBB-7ED8-404A-8BCF-B4EA86112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35"/>
            <a:ext cx="976173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9860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B5240745-C3CA-49A7-BF69-697EA98AC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35"/>
            <a:ext cx="976173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3234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6982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0929D1-A8E1-47D7-8022-AA09FC3B5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35"/>
            <a:ext cx="976173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30F75A-D3E4-4D2D-B9C9-CFEFCBC086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603683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36B00B-AAB4-4152-8A58-1AD3A3913E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FB7B13-E777-46A4-AB49-5ED43CC1BF76}" type="datetimeFigureOut">
              <a:rPr lang="en-GB" smtClean="0"/>
              <a:t>22/10/2025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C4F3B2-D58D-4AEE-BF91-410881D9EF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E49FEE-CE91-4BCC-BD71-9FDC31049B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0BCE56-BEE1-4278-9D45-29BCB868D5B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4536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3366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336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336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336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336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336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9C1E4A-7D54-4FAD-BC19-3B3868CED3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1" y="1122363"/>
            <a:ext cx="7186126" cy="3131138"/>
          </a:xfrm>
        </p:spPr>
        <p:txBody>
          <a:bodyPr>
            <a:normAutofit/>
          </a:bodyPr>
          <a:lstStyle/>
          <a:p>
            <a:r>
              <a:rPr lang="en-GB" sz="5400" dirty="0">
                <a:latin typeface="Arial"/>
                <a:cs typeface="Arial"/>
              </a:rPr>
              <a:t>Introduction to Young Workpath</a:t>
            </a:r>
            <a:br>
              <a:rPr lang="en-GB" dirty="0"/>
            </a:br>
            <a:endParaRPr lang="en-GB" dirty="0">
              <a:latin typeface="Arial"/>
              <a:cs typeface="Arial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16D53B-FBB0-4102-A292-4C07FA099A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602038"/>
            <a:ext cx="7186127" cy="3131138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GB" dirty="0"/>
          </a:p>
          <a:p>
            <a:r>
              <a:rPr lang="en-GB" sz="3200" dirty="0">
                <a:latin typeface="Arial"/>
                <a:cs typeface="Arial"/>
              </a:rPr>
              <a:t>Young </a:t>
            </a:r>
            <a:r>
              <a:rPr lang="en-GB" sz="3200" dirty="0" err="1">
                <a:latin typeface="Arial"/>
                <a:cs typeface="Arial"/>
              </a:rPr>
              <a:t>WorkPath</a:t>
            </a:r>
            <a:r>
              <a:rPr lang="en-GB" sz="3200" dirty="0">
                <a:latin typeface="Arial"/>
                <a:cs typeface="Arial"/>
              </a:rPr>
              <a:t> </a:t>
            </a:r>
            <a:endParaRPr lang="en-GB" sz="3200" dirty="0"/>
          </a:p>
          <a:p>
            <a:r>
              <a:rPr lang="en-GB" sz="3200" dirty="0">
                <a:latin typeface="Arial"/>
                <a:cs typeface="Arial"/>
              </a:rPr>
              <a:t>Fiona McMullan </a:t>
            </a:r>
          </a:p>
          <a:p>
            <a:r>
              <a:rPr lang="en-GB" sz="3200" dirty="0">
                <a:latin typeface="Arial"/>
                <a:cs typeface="Arial"/>
              </a:rPr>
              <a:t>Lead SEN Careers Advisor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195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FC3F4C-398C-AC11-5D59-AF65912BAA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0" dirty="0"/>
              <a:t>Action Plans</a:t>
            </a:r>
          </a:p>
        </p:txBody>
      </p:sp>
      <p:pic>
        <p:nvPicPr>
          <p:cNvPr id="4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C110C541-1847-DE76-C0CF-F2A8C4D74F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872" t="25234" r="25524" b="10482"/>
          <a:stretch/>
        </p:blipFill>
        <p:spPr bwMode="auto">
          <a:xfrm>
            <a:off x="2722652" y="1326700"/>
            <a:ext cx="6729573" cy="48091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231833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637337-5F43-FC6E-716D-318286873A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0" dirty="0"/>
              <a:t>Action Plans</a:t>
            </a:r>
          </a:p>
        </p:txBody>
      </p:sp>
      <p:pic>
        <p:nvPicPr>
          <p:cNvPr id="7" name="Content Placeholder 6" descr="A screenshot of a computer&#10;&#10;Description automatically generated">
            <a:extLst>
              <a:ext uri="{FF2B5EF4-FFF2-40B4-BE49-F238E27FC236}">
                <a16:creationId xmlns:a16="http://schemas.microsoft.com/office/drawing/2014/main" id="{2ED0635C-6122-320B-4FBA-A0CB248E60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3658" t="24547" r="25332" b="10988"/>
          <a:stretch/>
        </p:blipFill>
        <p:spPr bwMode="auto">
          <a:xfrm>
            <a:off x="2979301" y="1181529"/>
            <a:ext cx="6714605" cy="477318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769741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808275-A46C-6DE8-FD3F-460EEDC1C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2712"/>
            <a:ext cx="9770616" cy="1325563"/>
          </a:xfrm>
        </p:spPr>
        <p:txBody>
          <a:bodyPr>
            <a:normAutofit fontScale="90000"/>
          </a:bodyPr>
          <a:lstStyle/>
          <a:p>
            <a:r>
              <a:rPr lang="en-GB" dirty="0"/>
              <a:t>What are my child’s education or training  options with an EHCP?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0BFE57-E419-7EC6-C88B-03C3267BF6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59715"/>
            <a:ext cx="10515600" cy="4858762"/>
          </a:xfrm>
        </p:spPr>
        <p:txBody>
          <a:bodyPr>
            <a:normAutofit/>
          </a:bodyPr>
          <a:lstStyle/>
          <a:p>
            <a:r>
              <a:rPr lang="en-GB" sz="2400" dirty="0"/>
              <a:t>Mainstream school sixth form</a:t>
            </a:r>
          </a:p>
          <a:p>
            <a:pPr marL="0" indent="0">
              <a:buNone/>
            </a:pPr>
            <a:endParaRPr lang="en-GB" sz="2400" dirty="0"/>
          </a:p>
          <a:p>
            <a:r>
              <a:rPr lang="en-GB" sz="2400" dirty="0"/>
              <a:t>Special school sixth form</a:t>
            </a:r>
          </a:p>
          <a:p>
            <a:pPr marL="0" indent="0">
              <a:buNone/>
            </a:pPr>
            <a:endParaRPr lang="en-GB" sz="2400" dirty="0"/>
          </a:p>
          <a:p>
            <a:r>
              <a:rPr lang="en-GB" sz="2400" dirty="0"/>
              <a:t>Further Education College on a mainstream course </a:t>
            </a:r>
          </a:p>
          <a:p>
            <a:endParaRPr lang="en-GB" sz="2400" dirty="0"/>
          </a:p>
          <a:p>
            <a:r>
              <a:rPr lang="en-GB" sz="2400" dirty="0"/>
              <a:t>Further Education College on a SEN/Foundation Course</a:t>
            </a:r>
          </a:p>
          <a:p>
            <a:endParaRPr lang="en-GB" sz="2400" dirty="0"/>
          </a:p>
          <a:p>
            <a:r>
              <a:rPr lang="en-GB" sz="2400" dirty="0"/>
              <a:t>A specialist FE college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36033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DE9034-AC66-BC06-061F-20C061887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328" y="650362"/>
            <a:ext cx="9770616" cy="1325563"/>
          </a:xfrm>
        </p:spPr>
        <p:txBody>
          <a:bodyPr>
            <a:normAutofit/>
          </a:bodyPr>
          <a:lstStyle/>
          <a:p>
            <a:r>
              <a:rPr lang="en-GB" dirty="0"/>
              <a:t>What are my child’s education or training options with an EHCP?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C195B9-7C0E-1630-6A7B-FB59F5D75F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328" y="2618667"/>
            <a:ext cx="10515600" cy="4351338"/>
          </a:xfrm>
        </p:spPr>
        <p:txBody>
          <a:bodyPr/>
          <a:lstStyle/>
          <a:p>
            <a:r>
              <a:rPr lang="en-GB" dirty="0"/>
              <a:t>Apprenticeship (Up to Level 3) </a:t>
            </a:r>
          </a:p>
          <a:p>
            <a:endParaRPr lang="en-GB" dirty="0"/>
          </a:p>
          <a:p>
            <a:r>
              <a:rPr lang="en-GB" dirty="0"/>
              <a:t>Supported Internship (Year 13 onwards only)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36185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394F3-71C6-6549-4948-1B34FF337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0" dirty="0"/>
              <a:t>What to think about when planning beyond Year 11?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46035F-C724-041A-F106-D22CEE35E9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en-GB" dirty="0"/>
          </a:p>
          <a:p>
            <a:r>
              <a:rPr lang="en-GB" dirty="0"/>
              <a:t>Level of course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Subject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Support</a:t>
            </a:r>
          </a:p>
          <a:p>
            <a:endParaRPr lang="en-GB" dirty="0"/>
          </a:p>
          <a:p>
            <a:r>
              <a:rPr lang="en-GB" dirty="0"/>
              <a:t>Travel</a:t>
            </a:r>
          </a:p>
          <a:p>
            <a:endParaRPr lang="en-GB" dirty="0"/>
          </a:p>
          <a:p>
            <a:r>
              <a:rPr lang="en-GB" dirty="0"/>
              <a:t>Destinations beyond the course or training 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25543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1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ANY QUESTIONS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8569" r="-2060"/>
          <a:stretch/>
        </p:blipFill>
        <p:spPr bwMode="auto">
          <a:xfrm>
            <a:off x="4654296" y="1452089"/>
            <a:ext cx="7214616" cy="3926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1446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2575F2F-32F9-8DC0-FD80-22EDEB917939}"/>
              </a:ext>
            </a:extLst>
          </p:cNvPr>
          <p:cNvSpPr txBox="1"/>
          <p:nvPr/>
        </p:nvSpPr>
        <p:spPr>
          <a:xfrm>
            <a:off x="421240" y="421240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/>
              <a:t>Who are Young </a:t>
            </a:r>
            <a:r>
              <a:rPr lang="en-GB" sz="5400" dirty="0" err="1"/>
              <a:t>Workpath</a:t>
            </a:r>
            <a:r>
              <a:rPr lang="en-GB" sz="5400" dirty="0"/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F406702-65FE-1E70-F430-AB66F2B05B27}"/>
              </a:ext>
            </a:extLst>
          </p:cNvPr>
          <p:cNvSpPr txBox="1"/>
          <p:nvPr/>
        </p:nvSpPr>
        <p:spPr>
          <a:xfrm>
            <a:off x="493159" y="1623317"/>
            <a:ext cx="1077759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/>
              <a:t>The Careers Service for Tower Hamlets.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/>
          </a:p>
          <a:p>
            <a:endParaRPr lang="en-GB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/>
              <a:t>Support young people Year 9 onwards (up to age 25 with an EHCP).</a:t>
            </a:r>
          </a:p>
          <a:p>
            <a:endParaRPr lang="en-GB" sz="2800" dirty="0"/>
          </a:p>
          <a:p>
            <a:endParaRPr lang="en-GB" sz="2800" dirty="0"/>
          </a:p>
          <a:p>
            <a:endParaRPr lang="en-GB" sz="2800" dirty="0"/>
          </a:p>
          <a:p>
            <a:endParaRPr lang="en-GB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064E43-7411-0B6A-75E5-C7ED8D93164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306" t="1679" r="30111"/>
          <a:stretch/>
        </p:blipFill>
        <p:spPr>
          <a:xfrm>
            <a:off x="7634478" y="1469312"/>
            <a:ext cx="3416309" cy="117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995297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5CB205D-5539-DA96-4BFF-36030600D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Who are Young Workpath?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0BEE07-6092-DA0B-C724-D8588127D063}"/>
              </a:ext>
            </a:extLst>
          </p:cNvPr>
          <p:cNvSpPr txBox="1"/>
          <p:nvPr/>
        </p:nvSpPr>
        <p:spPr>
          <a:xfrm>
            <a:off x="758952" y="1326698"/>
            <a:ext cx="10497312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/>
              <a:t>We provide impartial advice and guidance to young people and their parents/carers to plan next steps in education after Year 11.</a:t>
            </a:r>
          </a:p>
          <a:p>
            <a:endParaRPr lang="en-GB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/>
              <a:t>We can provide practical support to find full time employment or an apprenticeship.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88970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811EB76-F326-8548-6AF2-F32451135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5400" b="0" dirty="0"/>
              <a:t>Where do we work?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328CBC-1FCD-0258-0114-024D6DF408F3}"/>
              </a:ext>
            </a:extLst>
          </p:cNvPr>
          <p:cNvSpPr txBox="1"/>
          <p:nvPr/>
        </p:nvSpPr>
        <p:spPr>
          <a:xfrm>
            <a:off x="606175" y="1438382"/>
            <a:ext cx="11157735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/>
              <a:t>We support young people attending all schools and colleges in Tower Hamlets, including special schools and colleges.</a:t>
            </a:r>
          </a:p>
          <a:p>
            <a:endParaRPr lang="en-GB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/>
              <a:t>Careers Advisors work in mainstream and Lead SEN Careers Advisors work in special schools and colleges.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/>
              <a:t>There are 2 Lead SEN Careers Advisors – Fiona and Gill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/>
              <a:t>We support young people attending school or college out of the borough, or who are educated at home.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/>
          </a:p>
          <a:p>
            <a:endParaRPr lang="en-GB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360937792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794E7EB-E8DF-3931-1584-9A7F535F9166}"/>
              </a:ext>
            </a:extLst>
          </p:cNvPr>
          <p:cNvSpPr txBox="1"/>
          <p:nvPr/>
        </p:nvSpPr>
        <p:spPr>
          <a:xfrm>
            <a:off x="0" y="673432"/>
            <a:ext cx="4280114" cy="16312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5000" b="1" dirty="0"/>
              <a:t>What do we help with?</a:t>
            </a:r>
            <a:endParaRPr lang="en-GB" dirty="0"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61A3E17-756E-6DA9-24BB-DB310A48DEE7}"/>
              </a:ext>
            </a:extLst>
          </p:cNvPr>
          <p:cNvSpPr txBox="1"/>
          <p:nvPr/>
        </p:nvSpPr>
        <p:spPr>
          <a:xfrm>
            <a:off x="3888823" y="774016"/>
            <a:ext cx="6730409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/>
              <a:t>Planning for post 16 education or training.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/>
              <a:t>Planning for post 18/19 education or training.</a:t>
            </a:r>
          </a:p>
          <a:p>
            <a:endParaRPr lang="en-GB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/>
              <a:t>Referral to other agencies for specific support to plan for life after education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099888468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66D17E-946B-879B-DC77-AEB7486BD0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5400" b="0" dirty="0"/>
              <a:t>When will you meet us?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261405-8488-7665-9A62-060DFA77AB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Young people and parents/carers – </a:t>
            </a:r>
          </a:p>
          <a:p>
            <a:pPr marL="0" indent="0">
              <a:buNone/>
            </a:pPr>
            <a:r>
              <a:rPr lang="en-GB" dirty="0"/>
              <a:t>Year 11 Annual Review meetings and Year 13/14 Annual Reviews.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b="1" dirty="0"/>
              <a:t>Young people –</a:t>
            </a:r>
          </a:p>
          <a:p>
            <a:pPr marL="0" indent="0">
              <a:buNone/>
            </a:pPr>
            <a:r>
              <a:rPr lang="en-GB" dirty="0"/>
              <a:t>Year 11 Careers Interview and Year 13/14 Career Interviews (some schools invite parents).</a:t>
            </a:r>
          </a:p>
          <a:p>
            <a:endParaRPr lang="en-GB" dirty="0"/>
          </a:p>
          <a:p>
            <a:r>
              <a:rPr lang="en-GB" dirty="0"/>
              <a:t>We can meet students in other school years as needed.</a:t>
            </a:r>
          </a:p>
          <a:p>
            <a:endParaRPr lang="en-GB" dirty="0"/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04593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FF6579-D235-67B2-03A4-449DFFCC13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0" dirty="0"/>
              <a:t>What is a Careers Interview?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D03A92-0AF0-B1CC-6316-06AD079079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A 1:1 meeting with a student. Students can be supported by a member of school staff they know.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30-45 minutes. Can be longer or shorter depending on student.</a:t>
            </a:r>
          </a:p>
          <a:p>
            <a:endParaRPr lang="en-GB" dirty="0"/>
          </a:p>
          <a:p>
            <a:r>
              <a:rPr lang="en-GB" dirty="0"/>
              <a:t>Aim is to get a young person’s views and preferences for education or employment.</a:t>
            </a:r>
          </a:p>
          <a:p>
            <a:endParaRPr lang="en-GB" dirty="0"/>
          </a:p>
          <a:p>
            <a:r>
              <a:rPr lang="en-GB" dirty="0"/>
              <a:t>The Careers Advisor might spend time in a young person’s classroom instead.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09967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18A97-B31D-8EEB-CE50-CDAA09340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Careers interviews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16B774-609E-61B2-1C3E-9F76E2C86C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184" y="1458814"/>
            <a:ext cx="10515600" cy="2938525"/>
          </a:xfrm>
        </p:spPr>
        <p:txBody>
          <a:bodyPr>
            <a:normAutofit fontScale="92500" lnSpcReduction="20000"/>
          </a:bodyPr>
          <a:lstStyle/>
          <a:p>
            <a:r>
              <a:rPr lang="en-GB" dirty="0"/>
              <a:t>Careers Interviews can be adapted according to the needs of each young person. This might be:</a:t>
            </a:r>
          </a:p>
          <a:p>
            <a:endParaRPr lang="en-GB" dirty="0"/>
          </a:p>
          <a:p>
            <a:r>
              <a:rPr lang="en-GB" dirty="0"/>
              <a:t>Asking the young people what they need to feel comfortable</a:t>
            </a:r>
          </a:p>
          <a:p>
            <a:r>
              <a:rPr lang="en-GB" dirty="0"/>
              <a:t>A TA or Teacher attending with them</a:t>
            </a:r>
          </a:p>
          <a:p>
            <a:r>
              <a:rPr lang="en-GB" dirty="0"/>
              <a:t>Visual resources and worksheets</a:t>
            </a:r>
          </a:p>
          <a:p>
            <a:r>
              <a:rPr lang="en-GB" dirty="0"/>
              <a:t>Practical Tasks</a:t>
            </a:r>
          </a:p>
          <a:p>
            <a:endParaRPr lang="en-GB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A6AD9BB-6E77-0639-AB44-1541986232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3935" y="4179130"/>
            <a:ext cx="3876220" cy="1220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1A5B15D6-97F3-E8A5-9FFF-C7C36BCC5F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1136" y="4082028"/>
            <a:ext cx="2033738" cy="2033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3B575160-E031-7A78-FC71-3C64F9DFEA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7158" y="2928076"/>
            <a:ext cx="2707411" cy="2707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20223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8151A9-A184-3E8D-5F8F-1C52BE924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0" dirty="0"/>
              <a:t>What is a Careers Interview?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8E2EBA-131D-3B19-9C00-3C2A86E57B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Explores a young person’s interests and skills at school and outside of school.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Explores a young person’s education and training options after Year 11 or Years 12/13 14.</a:t>
            </a:r>
          </a:p>
          <a:p>
            <a:endParaRPr lang="en-GB" dirty="0"/>
          </a:p>
          <a:p>
            <a:r>
              <a:rPr lang="en-GB" dirty="0"/>
              <a:t>Explores a young person’s preferences for the future – this could be employment, education or other goals.</a:t>
            </a:r>
          </a:p>
          <a:p>
            <a:endParaRPr lang="en-GB" dirty="0"/>
          </a:p>
          <a:p>
            <a:r>
              <a:rPr lang="en-GB" dirty="0"/>
              <a:t>Students, school and parents/carers receive a Careers Action Plan after the interview. 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54913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3366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B2D883535EE64CBB9E265E445DFD17" ma:contentTypeVersion="17" ma:contentTypeDescription="Create a new document." ma:contentTypeScope="" ma:versionID="dd5a34843d74477c6a887934c9d02fec">
  <xsd:schema xmlns:xsd="http://www.w3.org/2001/XMLSchema" xmlns:xs="http://www.w3.org/2001/XMLSchema" xmlns:p="http://schemas.microsoft.com/office/2006/metadata/properties" xmlns:ns2="54a0358b-ecfc-4e45-bc8c-71ba0bd8217c" xmlns:ns3="5f843945-7347-4826-a579-b398510b0974" targetNamespace="http://schemas.microsoft.com/office/2006/metadata/properties" ma:root="true" ma:fieldsID="c0d8076e2b899314589228742d6ca94f" ns2:_="" ns3:_="">
    <xsd:import namespace="54a0358b-ecfc-4e45-bc8c-71ba0bd8217c"/>
    <xsd:import namespace="5f843945-7347-4826-a579-b398510b097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a0358b-ecfc-4e45-bc8c-71ba0bd8217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877725aa-a115-4173-8de3-4bc35a24622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843945-7347-4826-a579-b398510b0974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10d68d01-cf51-446e-8675-e90adfb71f9e}" ma:internalName="TaxCatchAll" ma:showField="CatchAllData" ma:web="5f843945-7347-4826-a579-b398510b097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4a0358b-ecfc-4e45-bc8c-71ba0bd8217c">
      <Terms xmlns="http://schemas.microsoft.com/office/infopath/2007/PartnerControls"/>
    </lcf76f155ced4ddcb4097134ff3c332f>
    <TaxCatchAll xmlns="5f843945-7347-4826-a579-b398510b0974" xsi:nil="true"/>
  </documentManagement>
</p:properties>
</file>

<file path=customXml/itemProps1.xml><?xml version="1.0" encoding="utf-8"?>
<ds:datastoreItem xmlns:ds="http://schemas.openxmlformats.org/officeDocument/2006/customXml" ds:itemID="{78AC92BE-7F65-4AD4-9C31-5651DA116B6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0865207-A21E-40CB-B594-DF0E1233742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4a0358b-ecfc-4e45-bc8c-71ba0bd8217c"/>
    <ds:schemaRef ds:uri="5f843945-7347-4826-a579-b398510b097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78ADC5A-807F-42B2-92C7-50F51D6D3270}">
  <ds:schemaRefs>
    <ds:schemaRef ds:uri="http://schemas.microsoft.com/office/2006/documentManagement/types"/>
    <ds:schemaRef ds:uri="http://www.w3.org/XML/1998/namespace"/>
    <ds:schemaRef ds:uri="http://purl.org/dc/elements/1.1/"/>
    <ds:schemaRef ds:uri="http://schemas.microsoft.com/office/2006/metadata/properties"/>
    <ds:schemaRef ds:uri="http://purl.org/dc/dcmitype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5f843945-7347-4826-a579-b398510b0974"/>
    <ds:schemaRef ds:uri="54a0358b-ecfc-4e45-bc8c-71ba0bd8217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368</TotalTime>
  <Words>682</Words>
  <Application>Microsoft Office PowerPoint</Application>
  <PresentationFormat>Widescreen</PresentationFormat>
  <Paragraphs>124</Paragraphs>
  <Slides>15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Introduction to Young Workpath </vt:lpstr>
      <vt:lpstr>PowerPoint Presentation</vt:lpstr>
      <vt:lpstr>Who are Young Workpath?</vt:lpstr>
      <vt:lpstr>Where do we work?</vt:lpstr>
      <vt:lpstr>PowerPoint Presentation</vt:lpstr>
      <vt:lpstr>When will you meet us?</vt:lpstr>
      <vt:lpstr>What is a Careers Interview?</vt:lpstr>
      <vt:lpstr>Careers interviews</vt:lpstr>
      <vt:lpstr>What is a Careers Interview?</vt:lpstr>
      <vt:lpstr>Action Plans</vt:lpstr>
      <vt:lpstr>Action Plans</vt:lpstr>
      <vt:lpstr>What are my child’s education or training  options with an EHCP? </vt:lpstr>
      <vt:lpstr>What are my child’s education or training options with an EHCP?</vt:lpstr>
      <vt:lpstr>What to think about when planning beyond Year 11?</vt:lpstr>
      <vt:lpstr>ANY 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Mike Pickin</dc:creator>
  <cp:lastModifiedBy>Krupali Shah</cp:lastModifiedBy>
  <cp:revision>71</cp:revision>
  <dcterms:created xsi:type="dcterms:W3CDTF">2020-02-07T11:14:16Z</dcterms:created>
  <dcterms:modified xsi:type="dcterms:W3CDTF">2025-10-22T12:22:47Z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0x01010057B2D883535EE64CBB9E265E445DFD17</vt:lpwstr>
  </property>
  <property fmtid="{D5CDD505-2E9C-101B-9397-08002B2CF9AE}" pid="3" name="Order">
    <vt:r8>83400</vt:r8>
  </property>
  <property fmtid="{D5CDD505-2E9C-101B-9397-08002B2CF9AE}" pid="4" name="MediaServiceImageTags">
    <vt:lpwstr/>
  </property>
</Properties>
</file>