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7" r:id="rId6"/>
    <p:sldId id="269" r:id="rId7"/>
    <p:sldId id="272" r:id="rId8"/>
    <p:sldId id="271" r:id="rId9"/>
    <p:sldId id="278" r:id="rId10"/>
    <p:sldId id="266" r:id="rId11"/>
    <p:sldId id="273" r:id="rId12"/>
    <p:sldId id="274"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4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DC2FB-60EB-42F9-88DC-B87BE317C79A}"/>
              </a:ext>
            </a:extLst>
          </p:cNvPr>
          <p:cNvSpPr>
            <a:spLocks noGrp="1"/>
          </p:cNvSpPr>
          <p:nvPr>
            <p:ph type="ctrTitle"/>
          </p:nvPr>
        </p:nvSpPr>
        <p:spPr>
          <a:xfrm>
            <a:off x="838201" y="1122363"/>
            <a:ext cx="7186126" cy="2387600"/>
          </a:xfrm>
        </p:spPr>
        <p:txBody>
          <a:bodyPr anchor="b">
            <a:normAutofit/>
          </a:bodyPr>
          <a:lstStyle>
            <a:lvl1pPr algn="l">
              <a:defRPr sz="44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11C81B1B-C1AD-4610-9765-10AB1B1A3A3C}"/>
              </a:ext>
            </a:extLst>
          </p:cNvPr>
          <p:cNvSpPr>
            <a:spLocks noGrp="1"/>
          </p:cNvSpPr>
          <p:nvPr>
            <p:ph type="subTitle" idx="1"/>
          </p:nvPr>
        </p:nvSpPr>
        <p:spPr>
          <a:xfrm>
            <a:off x="838200" y="3602038"/>
            <a:ext cx="7186127"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86908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AB841-276D-4AC1-AE14-C657EFF71100}"/>
              </a:ext>
            </a:extLst>
          </p:cNvPr>
          <p:cNvSpPr>
            <a:spLocks noGrp="1"/>
          </p:cNvSpPr>
          <p:nvPr>
            <p:ph type="title"/>
          </p:nvPr>
        </p:nvSpPr>
        <p:spPr>
          <a:xfrm>
            <a:off x="838200" y="1138"/>
            <a:ext cx="9770616" cy="1325563"/>
          </a:xfrm>
        </p:spPr>
        <p:txBody>
          <a:bodyPr/>
          <a:lstStyle>
            <a:lvl1pP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36561FF-A59C-41BF-8DA2-E19D23B8DB7D}"/>
              </a:ext>
            </a:extLst>
          </p:cNvPr>
          <p:cNvSpPr>
            <a:spLocks noGrp="1"/>
          </p:cNvSpPr>
          <p:nvPr>
            <p:ph idx="1"/>
          </p:nvPr>
        </p:nvSpPr>
        <p:spPr>
          <a:xfrm>
            <a:off x="838200" y="1603683"/>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98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410B32-27A2-4570-A26D-101D582E3C6C}"/>
              </a:ext>
            </a:extLst>
          </p:cNvPr>
          <p:cNvSpPr>
            <a:spLocks noGrp="1"/>
          </p:cNvSpPr>
          <p:nvPr>
            <p:ph sz="half" idx="1"/>
          </p:nvPr>
        </p:nvSpPr>
        <p:spPr>
          <a:xfrm>
            <a:off x="838200" y="1603682"/>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48C6104-3F21-449D-B750-5F91268BF49E}"/>
              </a:ext>
            </a:extLst>
          </p:cNvPr>
          <p:cNvSpPr>
            <a:spLocks noGrp="1"/>
          </p:cNvSpPr>
          <p:nvPr>
            <p:ph sz="half" idx="2"/>
          </p:nvPr>
        </p:nvSpPr>
        <p:spPr>
          <a:xfrm>
            <a:off x="6172200" y="1603682"/>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3AFE9BBB-7ED8-404A-8BCF-B4EA8611213F}"/>
              </a:ext>
            </a:extLst>
          </p:cNvPr>
          <p:cNvSpPr>
            <a:spLocks noGrp="1"/>
          </p:cNvSpPr>
          <p:nvPr>
            <p:ph type="title"/>
          </p:nvPr>
        </p:nvSpPr>
        <p:spPr>
          <a:xfrm>
            <a:off x="838200" y="1135"/>
            <a:ext cx="9761738" cy="1325563"/>
          </a:xfrm>
          <a:prstGeom prst="rect">
            <a:avLst/>
          </a:prstGeom>
        </p:spPr>
        <p:txBody>
          <a:bodyPr vert="horz" lIns="91440" tIns="45720" rIns="91440" bIns="45720" rtlCol="0" anchor="ctr">
            <a:normAutofit/>
          </a:bodyPr>
          <a:lstStyle/>
          <a:p>
            <a:r>
              <a:rPr lang="en-US"/>
              <a:t>Click to edit Master title style</a:t>
            </a:r>
            <a:endParaRPr lang="en-GB"/>
          </a:p>
        </p:txBody>
      </p:sp>
    </p:spTree>
    <p:extLst>
      <p:ext uri="{BB962C8B-B14F-4D97-AF65-F5344CB8AC3E}">
        <p14:creationId xmlns:p14="http://schemas.microsoft.com/office/powerpoint/2010/main" val="1059860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B5240745-C3CA-49A7-BF69-697EA98ACD49}"/>
              </a:ext>
            </a:extLst>
          </p:cNvPr>
          <p:cNvSpPr>
            <a:spLocks noGrp="1"/>
          </p:cNvSpPr>
          <p:nvPr>
            <p:ph type="title"/>
          </p:nvPr>
        </p:nvSpPr>
        <p:spPr>
          <a:xfrm>
            <a:off x="838200" y="1135"/>
            <a:ext cx="9761738" cy="1325563"/>
          </a:xfrm>
          <a:prstGeom prst="rect">
            <a:avLst/>
          </a:prstGeom>
        </p:spPr>
        <p:txBody>
          <a:bodyPr vert="horz" lIns="91440" tIns="45720" rIns="91440" bIns="45720" rtlCol="0" anchor="ctr">
            <a:normAutofit/>
          </a:bodyPr>
          <a:lstStyle/>
          <a:p>
            <a:r>
              <a:rPr lang="en-US"/>
              <a:t>Click to edit Master title style</a:t>
            </a:r>
            <a:endParaRPr lang="en-GB"/>
          </a:p>
        </p:txBody>
      </p:sp>
    </p:spTree>
    <p:extLst>
      <p:ext uri="{BB962C8B-B14F-4D97-AF65-F5344CB8AC3E}">
        <p14:creationId xmlns:p14="http://schemas.microsoft.com/office/powerpoint/2010/main" val="1183234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6982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0929D1-A8E1-47D7-8022-AA09FC3B5902}"/>
              </a:ext>
            </a:extLst>
          </p:cNvPr>
          <p:cNvSpPr>
            <a:spLocks noGrp="1"/>
          </p:cNvSpPr>
          <p:nvPr>
            <p:ph type="title"/>
          </p:nvPr>
        </p:nvSpPr>
        <p:spPr>
          <a:xfrm>
            <a:off x="838200" y="1135"/>
            <a:ext cx="9761738"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30F75A-D3E4-4D2D-B9C9-CFEFCBC0865D}"/>
              </a:ext>
            </a:extLst>
          </p:cNvPr>
          <p:cNvSpPr>
            <a:spLocks noGrp="1"/>
          </p:cNvSpPr>
          <p:nvPr>
            <p:ph type="body" idx="1"/>
          </p:nvPr>
        </p:nvSpPr>
        <p:spPr>
          <a:xfrm>
            <a:off x="838200" y="1603683"/>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436B00B-AAB4-4152-8A58-1AD3A3913E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B7B13-E777-46A4-AB49-5ED43CC1BF76}" type="datetimeFigureOut">
              <a:rPr lang="en-GB" smtClean="0"/>
              <a:t>22/10/2025</a:t>
            </a:fld>
            <a:endParaRPr lang="en-GB"/>
          </a:p>
        </p:txBody>
      </p:sp>
      <p:sp>
        <p:nvSpPr>
          <p:cNvPr id="5" name="Footer Placeholder 4">
            <a:extLst>
              <a:ext uri="{FF2B5EF4-FFF2-40B4-BE49-F238E27FC236}">
                <a16:creationId xmlns:a16="http://schemas.microsoft.com/office/drawing/2014/main" id="{63C4F3B2-D58D-4AEE-BF91-410881D9EF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E49FEE-CE91-4BCC-BD71-9FDC31049B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BCE56-BEE1-4278-9D45-29BCB868D5BE}" type="slidenum">
              <a:rPr lang="en-GB" smtClean="0"/>
              <a:t>‹#›</a:t>
            </a:fld>
            <a:endParaRPr lang="en-GB"/>
          </a:p>
        </p:txBody>
      </p:sp>
    </p:spTree>
    <p:extLst>
      <p:ext uri="{BB962C8B-B14F-4D97-AF65-F5344CB8AC3E}">
        <p14:creationId xmlns:p14="http://schemas.microsoft.com/office/powerpoint/2010/main" val="1404536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txStyles>
    <p:titleStyle>
      <a:lvl1pPr algn="l" defTabSz="914400" rtl="0" eaLnBrk="1" latinLnBrk="0" hangingPunct="1">
        <a:lnSpc>
          <a:spcPct val="90000"/>
        </a:lnSpc>
        <a:spcBef>
          <a:spcPct val="0"/>
        </a:spcBef>
        <a:buNone/>
        <a:defRPr sz="4400" b="1" kern="1200">
          <a:solidFill>
            <a:srgbClr val="00336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3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33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33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33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33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LDDuty@towerhamlets.gov.uk" TargetMode="External"/><Relationship Id="rId2" Type="http://schemas.openxmlformats.org/officeDocument/2006/relationships/hyperlink" Target="mailto:Cwd.screening@towerhamlets.gov.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C1E4A-7D54-4FAD-BC19-3B3868CED3F5}"/>
              </a:ext>
            </a:extLst>
          </p:cNvPr>
          <p:cNvSpPr>
            <a:spLocks noGrp="1"/>
          </p:cNvSpPr>
          <p:nvPr>
            <p:ph type="ctrTitle"/>
          </p:nvPr>
        </p:nvSpPr>
        <p:spPr/>
        <p:txBody>
          <a:bodyPr>
            <a:normAutofit/>
          </a:bodyPr>
          <a:lstStyle/>
          <a:p>
            <a:r>
              <a:rPr lang="en-GB"/>
              <a:t>Transition 14+ Preparing For Adulthood	</a:t>
            </a:r>
          </a:p>
        </p:txBody>
      </p:sp>
      <p:sp>
        <p:nvSpPr>
          <p:cNvPr id="3" name="Subtitle 2">
            <a:extLst>
              <a:ext uri="{FF2B5EF4-FFF2-40B4-BE49-F238E27FC236}">
                <a16:creationId xmlns:a16="http://schemas.microsoft.com/office/drawing/2014/main" id="{C116D53B-FBB0-4102-A292-4C07FA099AD5}"/>
              </a:ext>
            </a:extLst>
          </p:cNvPr>
          <p:cNvSpPr>
            <a:spLocks noGrp="1"/>
          </p:cNvSpPr>
          <p:nvPr>
            <p:ph type="subTitle" idx="1"/>
          </p:nvPr>
        </p:nvSpPr>
        <p:spPr>
          <a:xfrm>
            <a:off x="838201" y="3509963"/>
            <a:ext cx="7186127" cy="1655762"/>
          </a:xfrm>
        </p:spPr>
        <p:txBody>
          <a:bodyPr vert="horz" lIns="91440" tIns="45720" rIns="91440" bIns="45720" rtlCol="0" anchor="t">
            <a:normAutofit/>
          </a:bodyPr>
          <a:lstStyle/>
          <a:p>
            <a:endParaRPr lang="en-GB" dirty="0"/>
          </a:p>
          <a:p>
            <a:endParaRPr lang="en-GB" dirty="0"/>
          </a:p>
        </p:txBody>
      </p:sp>
    </p:spTree>
    <p:extLst>
      <p:ext uri="{BB962C8B-B14F-4D97-AF65-F5344CB8AC3E}">
        <p14:creationId xmlns:p14="http://schemas.microsoft.com/office/powerpoint/2010/main" val="13919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596A0-F8DD-446B-B30A-10131336EFA9}"/>
              </a:ext>
            </a:extLst>
          </p:cNvPr>
          <p:cNvSpPr>
            <a:spLocks noGrp="1"/>
          </p:cNvSpPr>
          <p:nvPr>
            <p:ph type="title"/>
          </p:nvPr>
        </p:nvSpPr>
        <p:spPr/>
        <p:txBody>
          <a:bodyPr/>
          <a:lstStyle/>
          <a:p>
            <a:r>
              <a:rPr lang="en-GB"/>
              <a:t>Contacts </a:t>
            </a:r>
          </a:p>
        </p:txBody>
      </p:sp>
      <p:sp>
        <p:nvSpPr>
          <p:cNvPr id="3" name="Content Placeholder 2">
            <a:extLst>
              <a:ext uri="{FF2B5EF4-FFF2-40B4-BE49-F238E27FC236}">
                <a16:creationId xmlns:a16="http://schemas.microsoft.com/office/drawing/2014/main" id="{E35AE7F7-72AF-43C0-AE3E-CA9016CBC9C3}"/>
              </a:ext>
            </a:extLst>
          </p:cNvPr>
          <p:cNvSpPr>
            <a:spLocks noGrp="1"/>
          </p:cNvSpPr>
          <p:nvPr>
            <p:ph idx="1"/>
          </p:nvPr>
        </p:nvSpPr>
        <p:spPr/>
        <p:txBody>
          <a:bodyPr vert="horz" lIns="91440" tIns="45720" rIns="91440" bIns="45720" rtlCol="0" anchor="t">
            <a:normAutofit/>
          </a:bodyPr>
          <a:lstStyle/>
          <a:p>
            <a:pPr marL="0" indent="0">
              <a:buNone/>
            </a:pPr>
            <a:r>
              <a:rPr lang="en-GB" sz="2000" b="1">
                <a:latin typeface="Arial"/>
                <a:cs typeface="Arial"/>
              </a:rPr>
              <a:t>Children with Disabilities Team</a:t>
            </a:r>
            <a:endParaRPr lang="en-US" b="1"/>
          </a:p>
          <a:p>
            <a:r>
              <a:rPr lang="en-GB" sz="2000">
                <a:latin typeface="Arial"/>
                <a:cs typeface="Arial"/>
              </a:rPr>
              <a:t>Duty Line: 0207 364 2724 </a:t>
            </a:r>
            <a:endParaRPr lang="en-GB" sz="2000"/>
          </a:p>
          <a:p>
            <a:r>
              <a:rPr lang="en-GB" sz="2000">
                <a:latin typeface="Arial"/>
                <a:cs typeface="Arial"/>
              </a:rPr>
              <a:t>CWD Duty Email: </a:t>
            </a:r>
            <a:r>
              <a:rPr lang="en-GB" sz="2000">
                <a:latin typeface="Arial"/>
                <a:cs typeface="Arial"/>
                <a:hlinkClick r:id="rId2"/>
              </a:rPr>
              <a:t>Cwd.screening@towerhamlets.gov.uk</a:t>
            </a:r>
            <a:endParaRPr lang="en-GB" sz="2000"/>
          </a:p>
          <a:p>
            <a:pPr marL="0" indent="0">
              <a:buNone/>
            </a:pPr>
            <a:endParaRPr lang="en-GB" sz="2000"/>
          </a:p>
          <a:p>
            <a:pPr marL="0" indent="0">
              <a:buNone/>
            </a:pPr>
            <a:r>
              <a:rPr lang="en-GB" sz="2000" b="1">
                <a:latin typeface="Arial"/>
                <a:cs typeface="Arial"/>
              </a:rPr>
              <a:t>Tower Hamlets Connect</a:t>
            </a:r>
            <a:endParaRPr lang="en-GB" b="1">
              <a:latin typeface="Arial"/>
              <a:cs typeface="Arial"/>
            </a:endParaRPr>
          </a:p>
          <a:p>
            <a:r>
              <a:rPr lang="en-GB" sz="2000">
                <a:latin typeface="Arial"/>
                <a:cs typeface="Arial"/>
              </a:rPr>
              <a:t>Duty Line: 0300-303-6070</a:t>
            </a:r>
            <a:endParaRPr lang="en-GB">
              <a:latin typeface="Arial"/>
              <a:cs typeface="Arial"/>
            </a:endParaRPr>
          </a:p>
          <a:p>
            <a:pPr marL="0" indent="0">
              <a:buNone/>
            </a:pPr>
            <a:endParaRPr lang="en-GB" sz="2000"/>
          </a:p>
          <a:p>
            <a:pPr marL="0" indent="0">
              <a:buNone/>
            </a:pPr>
            <a:r>
              <a:rPr lang="en-GB" sz="2000" b="1">
                <a:latin typeface="Arial"/>
                <a:cs typeface="Arial"/>
              </a:rPr>
              <a:t>Community Learning Disabilities Service</a:t>
            </a:r>
            <a:endParaRPr lang="en-GB" sz="2000" b="1"/>
          </a:p>
          <a:p>
            <a:pPr marL="342900" indent="-342900"/>
            <a:r>
              <a:rPr lang="en-GB" sz="2000">
                <a:latin typeface="Arial"/>
                <a:cs typeface="Arial"/>
              </a:rPr>
              <a:t>Duty Line: 020-7771-5500</a:t>
            </a:r>
            <a:endParaRPr lang="en-GB" sz="2000"/>
          </a:p>
          <a:p>
            <a:pPr marL="342900" indent="-342900"/>
            <a:r>
              <a:rPr lang="en-GB" sz="2000">
                <a:latin typeface="Arial"/>
                <a:cs typeface="Arial"/>
              </a:rPr>
              <a:t>CLDS Duty email: </a:t>
            </a:r>
            <a:r>
              <a:rPr lang="en-GB" sz="2000">
                <a:latin typeface="Arial"/>
                <a:cs typeface="Arial"/>
                <a:hlinkClick r:id="rId3"/>
              </a:rPr>
              <a:t>LDDuty@towerhamlets.gov.uk</a:t>
            </a:r>
            <a:r>
              <a:rPr lang="en-GB" sz="2000">
                <a:latin typeface="Arial"/>
                <a:cs typeface="Arial"/>
              </a:rPr>
              <a:t> </a:t>
            </a:r>
            <a:endParaRPr lang="en-GB" sz="2000"/>
          </a:p>
          <a:p>
            <a:pPr marL="0" indent="0">
              <a:buNone/>
            </a:pPr>
            <a:endParaRPr lang="en-GB" sz="2000"/>
          </a:p>
          <a:p>
            <a:pPr marL="0" indent="0">
              <a:buNone/>
            </a:pPr>
            <a:endParaRPr lang="en-GB" sz="2000"/>
          </a:p>
          <a:p>
            <a:endParaRPr lang="en-GB" sz="2000"/>
          </a:p>
          <a:p>
            <a:pPr marL="0" indent="0">
              <a:buNone/>
            </a:pPr>
            <a:endParaRPr lang="en-GB" sz="2000"/>
          </a:p>
          <a:p>
            <a:pPr marL="0" indent="0">
              <a:buNone/>
            </a:pPr>
            <a:endParaRPr lang="en-GB"/>
          </a:p>
          <a:p>
            <a:pPr marL="0" indent="0">
              <a:buNone/>
            </a:pPr>
            <a:endParaRPr lang="en-GB"/>
          </a:p>
        </p:txBody>
      </p:sp>
    </p:spTree>
    <p:extLst>
      <p:ext uri="{BB962C8B-B14F-4D97-AF65-F5344CB8AC3E}">
        <p14:creationId xmlns:p14="http://schemas.microsoft.com/office/powerpoint/2010/main" val="2274921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7BCE-3B0B-4936-B91F-F1963B038BCF}"/>
              </a:ext>
            </a:extLst>
          </p:cNvPr>
          <p:cNvSpPr>
            <a:spLocks noGrp="1"/>
          </p:cNvSpPr>
          <p:nvPr>
            <p:ph type="title"/>
          </p:nvPr>
        </p:nvSpPr>
        <p:spPr/>
        <p:txBody>
          <a:bodyPr/>
          <a:lstStyle/>
          <a:p>
            <a:r>
              <a:rPr lang="en-GB"/>
              <a:t>Introduction to Transition</a:t>
            </a:r>
          </a:p>
        </p:txBody>
      </p:sp>
      <p:sp>
        <p:nvSpPr>
          <p:cNvPr id="3" name="Content Placeholder 2">
            <a:extLst>
              <a:ext uri="{FF2B5EF4-FFF2-40B4-BE49-F238E27FC236}">
                <a16:creationId xmlns:a16="http://schemas.microsoft.com/office/drawing/2014/main" id="{581F9FBC-6644-4326-A067-4249E84BB7BC}"/>
              </a:ext>
            </a:extLst>
          </p:cNvPr>
          <p:cNvSpPr>
            <a:spLocks noGrp="1"/>
          </p:cNvSpPr>
          <p:nvPr>
            <p:ph idx="1"/>
          </p:nvPr>
        </p:nvSpPr>
        <p:spPr/>
        <p:txBody>
          <a:bodyPr vert="horz" lIns="91440" tIns="45720" rIns="91440" bIns="45720" rtlCol="0" anchor="t">
            <a:normAutofit/>
          </a:bodyPr>
          <a:lstStyle/>
          <a:p>
            <a:pPr marL="0" indent="0">
              <a:buNone/>
            </a:pPr>
            <a:r>
              <a:rPr lang="en-GB" dirty="0">
                <a:latin typeface="Arial"/>
                <a:cs typeface="Arial"/>
              </a:rPr>
              <a:t>What does Transition mean?</a:t>
            </a:r>
          </a:p>
          <a:p>
            <a:r>
              <a:rPr lang="en-GB" dirty="0">
                <a:latin typeface="Arial"/>
                <a:cs typeface="Arial"/>
              </a:rPr>
              <a:t>It is the process in which an individual is going through a process of change from one position to another</a:t>
            </a:r>
          </a:p>
          <a:p>
            <a:r>
              <a:rPr lang="en-GB" dirty="0">
                <a:latin typeface="Arial"/>
                <a:cs typeface="Arial"/>
              </a:rPr>
              <a:t>Children go through various transition phases in their life, for example, starting a nursery setting, moving onto primary education, moving to secondary education and further education, training or employment thereafter. </a:t>
            </a:r>
            <a:endParaRPr lang="en-GB" dirty="0"/>
          </a:p>
          <a:p>
            <a:r>
              <a:rPr lang="en-GB" dirty="0">
                <a:latin typeface="Arial"/>
                <a:cs typeface="Arial"/>
              </a:rPr>
              <a:t>Transition can bring about worry for parents, children and young people as there are lots of changes that may happen as a result of this. </a:t>
            </a:r>
            <a:endParaRPr lang="en-GB" dirty="0"/>
          </a:p>
          <a:p>
            <a:endParaRPr lang="en-GB" dirty="0"/>
          </a:p>
          <a:p>
            <a:endParaRPr lang="en-GB" dirty="0"/>
          </a:p>
        </p:txBody>
      </p:sp>
    </p:spTree>
    <p:extLst>
      <p:ext uri="{BB962C8B-B14F-4D97-AF65-F5344CB8AC3E}">
        <p14:creationId xmlns:p14="http://schemas.microsoft.com/office/powerpoint/2010/main" val="103411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47646-B72E-4EB9-8937-88BA2F75214A}"/>
              </a:ext>
            </a:extLst>
          </p:cNvPr>
          <p:cNvSpPr>
            <a:spLocks noGrp="1"/>
          </p:cNvSpPr>
          <p:nvPr>
            <p:ph type="title"/>
          </p:nvPr>
        </p:nvSpPr>
        <p:spPr/>
        <p:txBody>
          <a:bodyPr/>
          <a:lstStyle/>
          <a:p>
            <a:r>
              <a:rPr lang="en-GB">
                <a:latin typeface="Arial"/>
                <a:cs typeface="Arial"/>
              </a:rPr>
              <a:t>Introduction to Transition </a:t>
            </a:r>
            <a:r>
              <a:rPr lang="en-GB" err="1">
                <a:latin typeface="Arial"/>
                <a:cs typeface="Arial"/>
              </a:rPr>
              <a:t>Cont</a:t>
            </a:r>
            <a:r>
              <a:rPr lang="en-GB">
                <a:latin typeface="Arial"/>
                <a:cs typeface="Arial"/>
              </a:rPr>
              <a:t>…</a:t>
            </a:r>
          </a:p>
        </p:txBody>
      </p:sp>
      <p:sp>
        <p:nvSpPr>
          <p:cNvPr id="3" name="Content Placeholder 2">
            <a:extLst>
              <a:ext uri="{FF2B5EF4-FFF2-40B4-BE49-F238E27FC236}">
                <a16:creationId xmlns:a16="http://schemas.microsoft.com/office/drawing/2014/main" id="{CB317BF9-476D-4361-8C1A-968BC45DDA21}"/>
              </a:ext>
            </a:extLst>
          </p:cNvPr>
          <p:cNvSpPr>
            <a:spLocks noGrp="1"/>
          </p:cNvSpPr>
          <p:nvPr>
            <p:ph idx="1"/>
          </p:nvPr>
        </p:nvSpPr>
        <p:spPr/>
        <p:txBody>
          <a:bodyPr vert="horz" lIns="91440" tIns="45720" rIns="91440" bIns="45720" rtlCol="0" anchor="t">
            <a:normAutofit/>
          </a:bodyPr>
          <a:lstStyle/>
          <a:p>
            <a:pPr marL="457200" indent="-457200"/>
            <a:r>
              <a:rPr lang="en-GB" dirty="0">
                <a:latin typeface="Arial"/>
                <a:cs typeface="Arial"/>
              </a:rPr>
              <a:t>Change of placement/new environment </a:t>
            </a:r>
            <a:endParaRPr lang="en-GB" dirty="0"/>
          </a:p>
          <a:p>
            <a:pPr marL="457200" indent="-457200"/>
            <a:r>
              <a:rPr lang="en-GB" dirty="0">
                <a:latin typeface="Arial"/>
                <a:cs typeface="Arial"/>
              </a:rPr>
              <a:t>New routine</a:t>
            </a:r>
          </a:p>
          <a:p>
            <a:pPr marL="457200" indent="-457200"/>
            <a:r>
              <a:rPr lang="en-GB" dirty="0">
                <a:latin typeface="Arial"/>
                <a:cs typeface="Arial"/>
              </a:rPr>
              <a:t>New route to and from the placement </a:t>
            </a:r>
            <a:endParaRPr lang="en-GB" dirty="0"/>
          </a:p>
          <a:p>
            <a:pPr marL="457200" indent="-457200"/>
            <a:r>
              <a:rPr lang="en-GB" dirty="0">
                <a:latin typeface="Arial"/>
                <a:cs typeface="Arial"/>
              </a:rPr>
              <a:t>New people/new relationships </a:t>
            </a:r>
            <a:endParaRPr lang="en-GB" dirty="0"/>
          </a:p>
          <a:p>
            <a:pPr marL="457200" indent="-457200"/>
            <a:r>
              <a:rPr lang="en-GB" dirty="0">
                <a:latin typeface="Arial"/>
                <a:cs typeface="Arial"/>
              </a:rPr>
              <a:t>Changes in body</a:t>
            </a:r>
            <a:endParaRPr lang="en-GB" dirty="0"/>
          </a:p>
          <a:p>
            <a:pPr marL="457200" indent="-457200"/>
            <a:r>
              <a:rPr lang="en-GB" dirty="0">
                <a:latin typeface="Arial"/>
                <a:cs typeface="Arial"/>
              </a:rPr>
              <a:t>Changes in law  </a:t>
            </a:r>
            <a:endParaRPr lang="en-GB" dirty="0"/>
          </a:p>
          <a:p>
            <a:pPr marL="457200" indent="-457200"/>
            <a:r>
              <a:rPr lang="en-GB" dirty="0">
                <a:latin typeface="Arial"/>
                <a:cs typeface="Arial"/>
              </a:rPr>
              <a:t>Change of benefit entitlement</a:t>
            </a:r>
            <a:endParaRPr lang="en-GB" dirty="0"/>
          </a:p>
          <a:p>
            <a:pPr marL="457200" indent="-457200"/>
            <a:endParaRPr lang="en-GB" dirty="0"/>
          </a:p>
        </p:txBody>
      </p:sp>
    </p:spTree>
    <p:extLst>
      <p:ext uri="{BB962C8B-B14F-4D97-AF65-F5344CB8AC3E}">
        <p14:creationId xmlns:p14="http://schemas.microsoft.com/office/powerpoint/2010/main" val="283499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47CC9-72AB-4AEF-8167-95B74A521BBC}"/>
              </a:ext>
            </a:extLst>
          </p:cNvPr>
          <p:cNvSpPr>
            <a:spLocks noGrp="1"/>
          </p:cNvSpPr>
          <p:nvPr>
            <p:ph type="title"/>
          </p:nvPr>
        </p:nvSpPr>
        <p:spPr/>
        <p:txBody>
          <a:bodyPr/>
          <a:lstStyle/>
          <a:p>
            <a:r>
              <a:rPr lang="en-GB" dirty="0"/>
              <a:t>How can they support you? </a:t>
            </a:r>
          </a:p>
        </p:txBody>
      </p:sp>
      <p:sp>
        <p:nvSpPr>
          <p:cNvPr id="3" name="Content Placeholder 2">
            <a:extLst>
              <a:ext uri="{FF2B5EF4-FFF2-40B4-BE49-F238E27FC236}">
                <a16:creationId xmlns:a16="http://schemas.microsoft.com/office/drawing/2014/main" id="{CFDFA2AB-B5A0-4025-B4F4-61E1946BB614}"/>
              </a:ext>
            </a:extLst>
          </p:cNvPr>
          <p:cNvSpPr>
            <a:spLocks noGrp="1"/>
          </p:cNvSpPr>
          <p:nvPr>
            <p:ph idx="1"/>
          </p:nvPr>
        </p:nvSpPr>
        <p:spPr/>
        <p:txBody>
          <a:bodyPr vert="horz" lIns="91440" tIns="45720" rIns="91440" bIns="45720" rtlCol="0" anchor="t">
            <a:normAutofit/>
          </a:bodyPr>
          <a:lstStyle/>
          <a:p>
            <a:r>
              <a:rPr lang="en-GB" dirty="0">
                <a:latin typeface="Arial"/>
                <a:cs typeface="Arial"/>
              </a:rPr>
              <a:t>To work in partnership with each young person and their families – supporting throughout the transition from children’s services to adult services. </a:t>
            </a:r>
            <a:endParaRPr lang="en-US" dirty="0"/>
          </a:p>
          <a:p>
            <a:r>
              <a:rPr lang="en-GB" dirty="0">
                <a:latin typeface="Arial"/>
                <a:cs typeface="Arial"/>
              </a:rPr>
              <a:t>To refresh and comply with the Transitions Protocols and Procedures</a:t>
            </a:r>
          </a:p>
          <a:p>
            <a:r>
              <a:rPr lang="en-GB" dirty="0">
                <a:latin typeface="Arial"/>
                <a:cs typeface="Arial"/>
              </a:rPr>
              <a:t>To ensure all partner organisations are involved in aligning resources, effective communication, joint training for staff, and reaching agreements on multi-agency working</a:t>
            </a:r>
          </a:p>
          <a:p>
            <a:r>
              <a:rPr lang="en-GB" dirty="0">
                <a:latin typeface="Arial"/>
                <a:cs typeface="Arial"/>
              </a:rPr>
              <a:t>Ensure disabled young people and their carers are involved in reviewing the effectiveness of the Transitions procedure </a:t>
            </a:r>
            <a:endParaRPr lang="en-GB" dirty="0"/>
          </a:p>
          <a:p>
            <a:endParaRPr lang="en-GB">
              <a:latin typeface="Arial"/>
              <a:cs typeface="Arial"/>
            </a:endParaRPr>
          </a:p>
          <a:p>
            <a:pPr marL="0" indent="0">
              <a:buNone/>
            </a:pPr>
            <a:endParaRPr lang="en-GB"/>
          </a:p>
        </p:txBody>
      </p:sp>
    </p:spTree>
    <p:extLst>
      <p:ext uri="{BB962C8B-B14F-4D97-AF65-F5344CB8AC3E}">
        <p14:creationId xmlns:p14="http://schemas.microsoft.com/office/powerpoint/2010/main" val="420336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18C14-7A6A-452E-8D50-C0F9B003653C}"/>
              </a:ext>
            </a:extLst>
          </p:cNvPr>
          <p:cNvSpPr>
            <a:spLocks noGrp="1"/>
          </p:cNvSpPr>
          <p:nvPr>
            <p:ph type="title"/>
          </p:nvPr>
        </p:nvSpPr>
        <p:spPr/>
        <p:txBody>
          <a:bodyPr/>
          <a:lstStyle/>
          <a:p>
            <a:r>
              <a:rPr lang="en-GB" dirty="0">
                <a:latin typeface="Arial"/>
                <a:cs typeface="Arial"/>
              </a:rPr>
              <a:t>Who do they work with?</a:t>
            </a:r>
          </a:p>
        </p:txBody>
      </p:sp>
      <p:sp>
        <p:nvSpPr>
          <p:cNvPr id="3" name="Content Placeholder 2">
            <a:extLst>
              <a:ext uri="{FF2B5EF4-FFF2-40B4-BE49-F238E27FC236}">
                <a16:creationId xmlns:a16="http://schemas.microsoft.com/office/drawing/2014/main" id="{4BB51381-D13C-454E-843C-4E55F4AFD96C}"/>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GB" b="1">
                <a:latin typeface="Arial"/>
                <a:cs typeface="Arial"/>
              </a:rPr>
              <a:t>Children with Disabilities Team</a:t>
            </a:r>
            <a:endParaRPr lang="en-US" b="1"/>
          </a:p>
          <a:p>
            <a:pPr marL="0" indent="0">
              <a:buNone/>
            </a:pPr>
            <a:endParaRPr lang="en-US"/>
          </a:p>
          <a:p>
            <a:pPr algn="just">
              <a:buNone/>
            </a:pPr>
            <a:r>
              <a:rPr lang="en-GB">
                <a:latin typeface="Arial"/>
                <a:cs typeface="Arial"/>
              </a:rPr>
              <a:t>Group A: Children and young people with Autistic Spectrum Disorder (who have severe learning disabilities or behaviour which is challenging) or those children and young people whose challenging behaviour is associated with other impairments such as severe learning disabilities. </a:t>
            </a:r>
          </a:p>
          <a:p>
            <a:pPr algn="just">
              <a:buNone/>
            </a:pPr>
            <a:endParaRPr lang="en-GB">
              <a:latin typeface="Arial"/>
              <a:cs typeface="Arial"/>
            </a:endParaRPr>
          </a:p>
          <a:p>
            <a:pPr algn="just">
              <a:buNone/>
            </a:pPr>
            <a:r>
              <a:rPr lang="en-GB">
                <a:latin typeface="Arial"/>
                <a:cs typeface="Arial"/>
              </a:rPr>
              <a:t>Group B: Children and young people with complex health needs including those with physical and/or learning disabilities, those who require palliative care (continuing care) and those with associated sensory impairments. Complex health needs includes children and young people with profound and multiple learning difficulties and complex and severe medical needs who may also have an additional physical and/or sensory impairment.</a:t>
            </a:r>
            <a:endParaRPr lang="en-GB"/>
          </a:p>
          <a:p>
            <a:endParaRPr lang="en-GB"/>
          </a:p>
          <a:p>
            <a:endParaRPr lang="en-GB"/>
          </a:p>
          <a:p>
            <a:endParaRPr lang="en-GB"/>
          </a:p>
        </p:txBody>
      </p:sp>
    </p:spTree>
    <p:extLst>
      <p:ext uri="{BB962C8B-B14F-4D97-AF65-F5344CB8AC3E}">
        <p14:creationId xmlns:p14="http://schemas.microsoft.com/office/powerpoint/2010/main" val="2269887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8E340-37E2-C9B4-5117-0803C4FD54DF}"/>
              </a:ext>
            </a:extLst>
          </p:cNvPr>
          <p:cNvSpPr>
            <a:spLocks noGrp="1"/>
          </p:cNvSpPr>
          <p:nvPr>
            <p:ph type="title"/>
          </p:nvPr>
        </p:nvSpPr>
        <p:spPr/>
        <p:txBody>
          <a:bodyPr/>
          <a:lstStyle/>
          <a:p>
            <a:r>
              <a:rPr lang="en-US" dirty="0">
                <a:latin typeface="Arial"/>
                <a:cs typeface="Arial"/>
              </a:rPr>
              <a:t>Who do they work with?</a:t>
            </a:r>
            <a:endParaRPr lang="en-US" dirty="0"/>
          </a:p>
        </p:txBody>
      </p:sp>
      <p:sp>
        <p:nvSpPr>
          <p:cNvPr id="3" name="Content Placeholder 2">
            <a:extLst>
              <a:ext uri="{FF2B5EF4-FFF2-40B4-BE49-F238E27FC236}">
                <a16:creationId xmlns:a16="http://schemas.microsoft.com/office/drawing/2014/main" id="{EAC332C9-1F97-3BA3-31CB-0AE387DA2DB1}"/>
              </a:ext>
            </a:extLst>
          </p:cNvPr>
          <p:cNvSpPr>
            <a:spLocks noGrp="1"/>
          </p:cNvSpPr>
          <p:nvPr>
            <p:ph idx="1"/>
          </p:nvPr>
        </p:nvSpPr>
        <p:spPr/>
        <p:txBody>
          <a:bodyPr vert="horz" lIns="91440" tIns="45720" rIns="91440" bIns="45720" rtlCol="0" anchor="t">
            <a:normAutofit lnSpcReduction="10000"/>
          </a:bodyPr>
          <a:lstStyle/>
          <a:p>
            <a:pPr marL="0" indent="0">
              <a:buNone/>
            </a:pPr>
            <a:r>
              <a:rPr lang="en-US" b="1">
                <a:latin typeface="Arial"/>
                <a:cs typeface="Arial"/>
              </a:rPr>
              <a:t>Community Learning Disabilities Service</a:t>
            </a:r>
            <a:endParaRPr lang="en-US" b="1"/>
          </a:p>
          <a:p>
            <a:pPr>
              <a:buNone/>
            </a:pPr>
            <a:endParaRPr lang="en-US" dirty="0">
              <a:latin typeface="Arial"/>
              <a:cs typeface="Arial"/>
            </a:endParaRPr>
          </a:p>
          <a:p>
            <a:pPr>
              <a:buNone/>
            </a:pPr>
            <a:r>
              <a:rPr lang="en-US">
                <a:latin typeface="Arial"/>
                <a:cs typeface="Arial"/>
              </a:rPr>
              <a:t>Person has a </a:t>
            </a:r>
            <a:r>
              <a:rPr lang="en-US" b="1">
                <a:latin typeface="Arial"/>
                <a:cs typeface="Arial"/>
              </a:rPr>
              <a:t>Learning Disability</a:t>
            </a:r>
            <a:r>
              <a:rPr lang="en-US">
                <a:latin typeface="Arial"/>
                <a:cs typeface="Arial"/>
              </a:rPr>
              <a:t> which includes the presence of:</a:t>
            </a:r>
            <a:endParaRPr lang="en-US"/>
          </a:p>
          <a:p>
            <a:r>
              <a:rPr lang="en-US">
                <a:latin typeface="Arial"/>
                <a:cs typeface="Arial"/>
              </a:rPr>
              <a:t>A significantly reduced ability to understand new or complex information, to learn new skills (impaired intelligence), with;</a:t>
            </a:r>
            <a:endParaRPr lang="en-US"/>
          </a:p>
          <a:p>
            <a:r>
              <a:rPr lang="en-US">
                <a:latin typeface="Arial"/>
                <a:cs typeface="Arial"/>
              </a:rPr>
              <a:t>A reduced ability to cope independently (impaired social functioning);</a:t>
            </a:r>
            <a:endParaRPr lang="en-US"/>
          </a:p>
          <a:p>
            <a:r>
              <a:rPr lang="en-US">
                <a:latin typeface="Arial"/>
                <a:cs typeface="Arial"/>
              </a:rPr>
              <a:t>These both started before adulthood, with a lasting effect on development.</a:t>
            </a:r>
            <a:endParaRPr lang="en-US"/>
          </a:p>
          <a:p>
            <a:pPr marL="0" indent="0">
              <a:buNone/>
            </a:pPr>
            <a:endParaRPr lang="en-US"/>
          </a:p>
        </p:txBody>
      </p:sp>
    </p:spTree>
    <p:extLst>
      <p:ext uri="{BB962C8B-B14F-4D97-AF65-F5344CB8AC3E}">
        <p14:creationId xmlns:p14="http://schemas.microsoft.com/office/powerpoint/2010/main" val="168126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85AC8-4ADC-473C-AF33-5F3952B0436D}"/>
              </a:ext>
            </a:extLst>
          </p:cNvPr>
          <p:cNvSpPr>
            <a:spLocks noGrp="1"/>
          </p:cNvSpPr>
          <p:nvPr>
            <p:ph type="title"/>
          </p:nvPr>
        </p:nvSpPr>
        <p:spPr/>
        <p:txBody>
          <a:bodyPr/>
          <a:lstStyle/>
          <a:p>
            <a:r>
              <a:rPr lang="en-GB"/>
              <a:t>Pathways </a:t>
            </a:r>
          </a:p>
        </p:txBody>
      </p:sp>
      <p:sp>
        <p:nvSpPr>
          <p:cNvPr id="5" name="TextBox 4">
            <a:extLst>
              <a:ext uri="{FF2B5EF4-FFF2-40B4-BE49-F238E27FC236}">
                <a16:creationId xmlns:a16="http://schemas.microsoft.com/office/drawing/2014/main" id="{5D41B074-BD59-40D1-9D67-AAD190C4DB91}"/>
              </a:ext>
            </a:extLst>
          </p:cNvPr>
          <p:cNvSpPr txBox="1"/>
          <p:nvPr/>
        </p:nvSpPr>
        <p:spPr>
          <a:xfrm>
            <a:off x="537028" y="1741714"/>
            <a:ext cx="2481941" cy="3139321"/>
          </a:xfrm>
          <a:prstGeom prst="rect">
            <a:avLst/>
          </a:prstGeom>
          <a:solidFill>
            <a:srgbClr val="ED7D31">
              <a:lumMod val="40000"/>
              <a:lumOff val="6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Calibri" panose="020F0502020204030204"/>
              </a:rPr>
              <a:t>From Age 14</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rPr>
              <a:t>Children's Social Care give early notification of the CYP from 14 years old to Adult Social Care (ASC) IA Team at the annual tracker meeting*  if they think they may be eligible under the Care Act</a:t>
            </a:r>
            <a:endParaRPr kumimoji="0" lang="en-GB" sz="1800" b="0" i="0" u="none" strike="noStrike" kern="0" cap="none" spc="0" normalizeH="0" baseline="0" noProof="0">
              <a:ln>
                <a:noFill/>
              </a:ln>
              <a:solidFill>
                <a:prstClr val="black"/>
              </a:solidFill>
              <a:effectLst/>
              <a:uLnTx/>
              <a:uFillTx/>
              <a:latin typeface="Calibri" panose="020F0502020204030204"/>
            </a:endParaRPr>
          </a:p>
        </p:txBody>
      </p:sp>
      <p:sp>
        <p:nvSpPr>
          <p:cNvPr id="6" name="TextBox 5">
            <a:extLst>
              <a:ext uri="{FF2B5EF4-FFF2-40B4-BE49-F238E27FC236}">
                <a16:creationId xmlns:a16="http://schemas.microsoft.com/office/drawing/2014/main" id="{58FC2026-589E-48C9-B109-4FF729D1A3CE}"/>
              </a:ext>
            </a:extLst>
          </p:cNvPr>
          <p:cNvSpPr txBox="1"/>
          <p:nvPr/>
        </p:nvSpPr>
        <p:spPr>
          <a:xfrm>
            <a:off x="3425370" y="1688834"/>
            <a:ext cx="2481942" cy="4247317"/>
          </a:xfrm>
          <a:prstGeom prst="rect">
            <a:avLst/>
          </a:prstGeom>
          <a:solidFill>
            <a:srgbClr val="A5A5A5">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Calibri" panose="020F0502020204030204"/>
              </a:rPr>
              <a:t>Post 16</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rPr>
              <a:t>Annual team level meetings to discuss potential referrals and agree referrals etc.  ASC may carry out an initial assessment at this point for those who are looking at pursuing further education and/or changing accommodation where a longer planning period may be required.</a:t>
            </a:r>
            <a:endParaRPr kumimoji="0" lang="en-GB" sz="1800" b="0" i="0" u="none" strike="noStrike" kern="0" cap="none" spc="0" normalizeH="0" baseline="0" noProof="0">
              <a:ln>
                <a:noFill/>
              </a:ln>
              <a:solidFill>
                <a:prstClr val="black"/>
              </a:solidFill>
              <a:effectLst/>
              <a:uLnTx/>
              <a:uFillTx/>
              <a:latin typeface="Calibri" panose="020F0502020204030204"/>
            </a:endParaRPr>
          </a:p>
        </p:txBody>
      </p:sp>
      <p:sp>
        <p:nvSpPr>
          <p:cNvPr id="7" name="TextBox 6">
            <a:extLst>
              <a:ext uri="{FF2B5EF4-FFF2-40B4-BE49-F238E27FC236}">
                <a16:creationId xmlns:a16="http://schemas.microsoft.com/office/drawing/2014/main" id="{058026AC-74EF-470B-89F3-C138ED2243EF}"/>
              </a:ext>
            </a:extLst>
          </p:cNvPr>
          <p:cNvSpPr txBox="1"/>
          <p:nvPr/>
        </p:nvSpPr>
        <p:spPr>
          <a:xfrm>
            <a:off x="6357257" y="1688834"/>
            <a:ext cx="2481942" cy="257237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Calibri" panose="020F0502020204030204"/>
              </a:rPr>
              <a:t>17-18</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rPr>
              <a:t>ASC Initial Assessment Team assesses YP post-17.  May refer directly to Reablement.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rPr>
              <a:t>Essential criteria = eligibility under the Care Act. </a:t>
            </a:r>
            <a:endParaRPr kumimoji="0" lang="en-GB" sz="1800" b="0" i="0" u="none" strike="noStrike" kern="0" cap="none" spc="0" normalizeH="0" baseline="0" noProof="0">
              <a:ln>
                <a:noFill/>
              </a:ln>
              <a:solidFill>
                <a:prstClr val="black"/>
              </a:solidFill>
              <a:effectLst/>
              <a:uLnTx/>
              <a:uFillTx/>
              <a:latin typeface="Calibri" panose="020F0502020204030204"/>
            </a:endParaRPr>
          </a:p>
        </p:txBody>
      </p:sp>
      <p:sp>
        <p:nvSpPr>
          <p:cNvPr id="8" name="TextBox 7">
            <a:extLst>
              <a:ext uri="{FF2B5EF4-FFF2-40B4-BE49-F238E27FC236}">
                <a16:creationId xmlns:a16="http://schemas.microsoft.com/office/drawing/2014/main" id="{FA8A035C-C8E1-499B-8FEF-3DA12A1C6B4C}"/>
              </a:ext>
            </a:extLst>
          </p:cNvPr>
          <p:cNvSpPr txBox="1"/>
          <p:nvPr/>
        </p:nvSpPr>
        <p:spPr>
          <a:xfrm>
            <a:off x="9158514" y="1688834"/>
            <a:ext cx="2481941" cy="1477328"/>
          </a:xfrm>
          <a:prstGeom prst="rect">
            <a:avLst/>
          </a:prstGeom>
          <a:solidFill>
            <a:srgbClr val="5B9BD5">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Calibri" panose="020F0502020204030204"/>
              </a:rPr>
              <a:t>From 18</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rPr>
              <a:t>If eligible - care package arranged and funded by ASC from 18th birthday</a:t>
            </a:r>
            <a:endParaRPr kumimoji="0" lang="en-GB" sz="1800" b="0" i="0" u="none" strike="noStrike" kern="0" cap="none" spc="0" normalizeH="0" baseline="0" noProof="0">
              <a:ln>
                <a:noFill/>
              </a:ln>
              <a:solidFill>
                <a:prstClr val="black"/>
              </a:solidFill>
              <a:effectLst/>
              <a:uLnTx/>
              <a:uFillTx/>
              <a:latin typeface="Calibri" panose="020F0502020204030204"/>
            </a:endParaRPr>
          </a:p>
        </p:txBody>
      </p:sp>
      <p:sp>
        <p:nvSpPr>
          <p:cNvPr id="9" name="TextBox 8">
            <a:extLst>
              <a:ext uri="{FF2B5EF4-FFF2-40B4-BE49-F238E27FC236}">
                <a16:creationId xmlns:a16="http://schemas.microsoft.com/office/drawing/2014/main" id="{9F89FF90-941A-44DA-A356-336861BA7590}"/>
              </a:ext>
            </a:extLst>
          </p:cNvPr>
          <p:cNvSpPr txBox="1"/>
          <p:nvPr/>
        </p:nvSpPr>
        <p:spPr>
          <a:xfrm>
            <a:off x="6179457" y="4422154"/>
            <a:ext cx="5602514" cy="2062103"/>
          </a:xfrm>
          <a:prstGeom prst="rect">
            <a:avLst/>
          </a:prstGeom>
          <a:solidFill>
            <a:srgbClr val="70AD47">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a:ln>
                  <a:noFill/>
                </a:ln>
                <a:solidFill>
                  <a:prstClr val="black"/>
                </a:solidFill>
                <a:effectLst/>
                <a:uLnTx/>
                <a:uFillTx/>
                <a:latin typeface="Calibri" panose="020F0502020204030204"/>
              </a:rPr>
              <a:t>*Annual tracking meeting attended by SEN for schools, </a:t>
            </a:r>
            <a:r>
              <a:rPr kumimoji="0" lang="en-US" sz="1600" b="0" i="1" u="none" strike="noStrike" kern="0" cap="none" spc="0" normalizeH="0" baseline="0" noProof="0" err="1">
                <a:ln>
                  <a:noFill/>
                </a:ln>
                <a:solidFill>
                  <a:prstClr val="black"/>
                </a:solidFill>
                <a:effectLst/>
                <a:uLnTx/>
                <a:uFillTx/>
                <a:latin typeface="Calibri" panose="020F0502020204030204"/>
              </a:rPr>
              <a:t>CwD</a:t>
            </a:r>
            <a:r>
              <a:rPr kumimoji="0" lang="en-US" sz="1600" b="0" i="1" u="none" strike="noStrike" kern="0" cap="none" spc="0" normalizeH="0" baseline="0" noProof="0">
                <a:ln>
                  <a:noFill/>
                </a:ln>
                <a:solidFill>
                  <a:prstClr val="black"/>
                </a:solidFill>
                <a:effectLst/>
                <a:uLnTx/>
                <a:uFillTx/>
                <a:latin typeface="Calibri" panose="020F0502020204030204"/>
              </a:rPr>
              <a:t>, ASC and LD including BSO for ASC.  New potential referrals taken and pathway for each CYP agreed.  Note referral on Mosaic and upload EHCP.  Annual team level meeting with IA, children's OT and relevant children's service to discuss all referrals held in IA to agree  appropriate time for referrals for info and advice, community resources, skills training/</a:t>
            </a:r>
            <a:r>
              <a:rPr kumimoji="0" lang="en-US" sz="1600" b="0" i="1" u="none" strike="noStrike" kern="0" cap="none" spc="0" normalizeH="0" baseline="0" noProof="0" err="1">
                <a:ln>
                  <a:noFill/>
                </a:ln>
                <a:solidFill>
                  <a:prstClr val="black"/>
                </a:solidFill>
                <a:effectLst/>
                <a:uLnTx/>
                <a:uFillTx/>
                <a:latin typeface="Calibri" panose="020F0502020204030204"/>
              </a:rPr>
              <a:t>reablement</a:t>
            </a:r>
            <a:r>
              <a:rPr kumimoji="0" lang="en-US" sz="1600" b="0" i="1" u="none" strike="noStrike" kern="0" cap="none" spc="0" normalizeH="0" baseline="0" noProof="0">
                <a:ln>
                  <a:noFill/>
                </a:ln>
                <a:solidFill>
                  <a:prstClr val="black"/>
                </a:solidFill>
                <a:effectLst/>
                <a:uLnTx/>
                <a:uFillTx/>
                <a:latin typeface="Calibri" panose="020F0502020204030204"/>
              </a:rPr>
              <a:t>.  Children's skills training and adults </a:t>
            </a:r>
            <a:r>
              <a:rPr kumimoji="0" lang="en-US" sz="1600" b="0" i="1" u="none" strike="noStrike" kern="0" cap="none" spc="0" normalizeH="0" baseline="0" noProof="0" err="1">
                <a:ln>
                  <a:noFill/>
                </a:ln>
                <a:solidFill>
                  <a:prstClr val="black"/>
                </a:solidFill>
                <a:effectLst/>
                <a:uLnTx/>
                <a:uFillTx/>
                <a:latin typeface="Calibri" panose="020F0502020204030204"/>
              </a:rPr>
              <a:t>reablement</a:t>
            </a:r>
            <a:r>
              <a:rPr kumimoji="0" lang="en-US" sz="1600" b="0" i="1" u="none" strike="noStrike" kern="0" cap="none" spc="0" normalizeH="0" baseline="0" noProof="0">
                <a:ln>
                  <a:noFill/>
                </a:ln>
                <a:solidFill>
                  <a:prstClr val="black"/>
                </a:solidFill>
                <a:effectLst/>
                <a:uLnTx/>
                <a:uFillTx/>
                <a:latin typeface="Calibri" panose="020F0502020204030204"/>
              </a:rPr>
              <a:t> must have a clear handover.</a:t>
            </a:r>
            <a:endParaRPr kumimoji="0" lang="en-GB" sz="1600" b="0" i="1" u="none" strike="noStrike" kern="0" cap="none" spc="0" normalizeH="0" baseline="0" noProof="0">
              <a:ln>
                <a:noFill/>
              </a:ln>
              <a:solidFill>
                <a:prstClr val="black"/>
              </a:solidFill>
              <a:effectLst/>
              <a:uLnTx/>
              <a:uFillTx/>
              <a:latin typeface="Calibri" panose="020F0502020204030204"/>
            </a:endParaRPr>
          </a:p>
        </p:txBody>
      </p:sp>
      <p:cxnSp>
        <p:nvCxnSpPr>
          <p:cNvPr id="10" name="Straight Arrow Connector 9">
            <a:extLst>
              <a:ext uri="{FF2B5EF4-FFF2-40B4-BE49-F238E27FC236}">
                <a16:creationId xmlns:a16="http://schemas.microsoft.com/office/drawing/2014/main" id="{6B4E2ACB-0F6D-4E76-97D0-5857A2D17088}"/>
              </a:ext>
            </a:extLst>
          </p:cNvPr>
          <p:cNvCxnSpPr>
            <a:cxnSpLocks/>
          </p:cNvCxnSpPr>
          <p:nvPr/>
        </p:nvCxnSpPr>
        <p:spPr>
          <a:xfrm>
            <a:off x="537028" y="1196218"/>
            <a:ext cx="11422743" cy="0"/>
          </a:xfrm>
          <a:prstGeom prst="straightConnector1">
            <a:avLst/>
          </a:prstGeom>
          <a:noFill/>
          <a:ln w="19050" cap="flat" cmpd="sng" algn="ctr">
            <a:solidFill>
              <a:srgbClr val="70AD47"/>
            </a:solidFill>
            <a:prstDash val="solid"/>
            <a:miter lim="800000"/>
            <a:headEnd w="lg" len="lg"/>
            <a:tailEnd type="triangle" w="lg" len="lg"/>
          </a:ln>
          <a:effectLst/>
        </p:spPr>
      </p:cxnSp>
    </p:spTree>
    <p:extLst>
      <p:ext uri="{BB962C8B-B14F-4D97-AF65-F5344CB8AC3E}">
        <p14:creationId xmlns:p14="http://schemas.microsoft.com/office/powerpoint/2010/main" val="1226044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4C19-95EB-4ABE-B6CE-4A74419A12F1}"/>
              </a:ext>
            </a:extLst>
          </p:cNvPr>
          <p:cNvSpPr>
            <a:spLocks noGrp="1"/>
          </p:cNvSpPr>
          <p:nvPr>
            <p:ph type="title"/>
          </p:nvPr>
        </p:nvSpPr>
        <p:spPr/>
        <p:txBody>
          <a:bodyPr/>
          <a:lstStyle/>
          <a:p>
            <a:r>
              <a:rPr lang="en-GB"/>
              <a:t>What we want to achieve? </a:t>
            </a:r>
          </a:p>
        </p:txBody>
      </p:sp>
      <p:sp>
        <p:nvSpPr>
          <p:cNvPr id="3" name="Content Placeholder 2">
            <a:extLst>
              <a:ext uri="{FF2B5EF4-FFF2-40B4-BE49-F238E27FC236}">
                <a16:creationId xmlns:a16="http://schemas.microsoft.com/office/drawing/2014/main" id="{4595D356-13B2-411A-AE7E-3967036094D6}"/>
              </a:ext>
            </a:extLst>
          </p:cNvPr>
          <p:cNvSpPr>
            <a:spLocks noGrp="1"/>
          </p:cNvSpPr>
          <p:nvPr>
            <p:ph idx="1"/>
          </p:nvPr>
        </p:nvSpPr>
        <p:spPr/>
        <p:txBody>
          <a:bodyPr vert="horz" lIns="91440" tIns="45720" rIns="91440" bIns="45720" rtlCol="0" anchor="t">
            <a:normAutofit/>
          </a:bodyPr>
          <a:lstStyle/>
          <a:p>
            <a:r>
              <a:rPr lang="en-GB">
                <a:latin typeface="Arial"/>
                <a:cs typeface="Arial"/>
              </a:rPr>
              <a:t>A successful introduction to adult life </a:t>
            </a:r>
            <a:endParaRPr lang="en-GB"/>
          </a:p>
          <a:p>
            <a:r>
              <a:rPr lang="en-GB">
                <a:latin typeface="Arial"/>
                <a:cs typeface="Arial"/>
              </a:rPr>
              <a:t>Promote greater control, choice and independence </a:t>
            </a:r>
            <a:endParaRPr lang="en-GB"/>
          </a:p>
          <a:p>
            <a:r>
              <a:rPr lang="en-GB">
                <a:latin typeface="Arial"/>
                <a:cs typeface="Arial"/>
              </a:rPr>
              <a:t>Working on existing skills and developing confidence </a:t>
            </a:r>
            <a:endParaRPr lang="en-GB"/>
          </a:p>
          <a:p>
            <a:r>
              <a:rPr lang="en-GB">
                <a:latin typeface="Arial"/>
                <a:cs typeface="Arial"/>
              </a:rPr>
              <a:t>Positive risk taking in a safe way  </a:t>
            </a:r>
            <a:endParaRPr lang="en-GB"/>
          </a:p>
          <a:p>
            <a:r>
              <a:rPr lang="en-GB">
                <a:latin typeface="Arial"/>
                <a:cs typeface="Arial"/>
              </a:rPr>
              <a:t>Help achieve your hopes, goals and aspirations </a:t>
            </a:r>
            <a:endParaRPr lang="en-GB"/>
          </a:p>
          <a:p>
            <a:endParaRPr lang="en-GB"/>
          </a:p>
        </p:txBody>
      </p:sp>
    </p:spTree>
    <p:extLst>
      <p:ext uri="{BB962C8B-B14F-4D97-AF65-F5344CB8AC3E}">
        <p14:creationId xmlns:p14="http://schemas.microsoft.com/office/powerpoint/2010/main" val="3720320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07F91-8E79-4945-A8F4-0AE68473180A}"/>
              </a:ext>
            </a:extLst>
          </p:cNvPr>
          <p:cNvSpPr>
            <a:spLocks noGrp="1"/>
          </p:cNvSpPr>
          <p:nvPr>
            <p:ph type="title"/>
          </p:nvPr>
        </p:nvSpPr>
        <p:spPr/>
        <p:txBody>
          <a:bodyPr/>
          <a:lstStyle/>
          <a:p>
            <a:r>
              <a:rPr lang="en-GB">
                <a:latin typeface="Arial"/>
                <a:cs typeface="Arial"/>
              </a:rPr>
              <a:t>What we want to achieve continued... </a:t>
            </a:r>
            <a:endParaRPr lang="en-GB"/>
          </a:p>
        </p:txBody>
      </p:sp>
      <p:sp>
        <p:nvSpPr>
          <p:cNvPr id="3" name="Content Placeholder 2">
            <a:extLst>
              <a:ext uri="{FF2B5EF4-FFF2-40B4-BE49-F238E27FC236}">
                <a16:creationId xmlns:a16="http://schemas.microsoft.com/office/drawing/2014/main" id="{B3E0E5B3-3A29-4357-A16A-BE0D7D56F6AC}"/>
              </a:ext>
            </a:extLst>
          </p:cNvPr>
          <p:cNvSpPr>
            <a:spLocks noGrp="1"/>
          </p:cNvSpPr>
          <p:nvPr>
            <p:ph idx="1"/>
          </p:nvPr>
        </p:nvSpPr>
        <p:spPr/>
        <p:txBody>
          <a:bodyPr vert="horz" lIns="91440" tIns="45720" rIns="91440" bIns="45720" rtlCol="0" anchor="t">
            <a:normAutofit/>
          </a:bodyPr>
          <a:lstStyle/>
          <a:p>
            <a:r>
              <a:rPr lang="en-GB" dirty="0">
                <a:latin typeface="Arial"/>
                <a:cs typeface="Arial"/>
              </a:rPr>
              <a:t>Recognising strengths and building on these throughout your adult life </a:t>
            </a:r>
            <a:endParaRPr lang="en-GB" dirty="0"/>
          </a:p>
          <a:p>
            <a:r>
              <a:rPr lang="en-GB" dirty="0">
                <a:latin typeface="Arial"/>
                <a:cs typeface="Arial"/>
              </a:rPr>
              <a:t>Supporting to manage your own physical, mental and emotional  health </a:t>
            </a:r>
            <a:endParaRPr lang="en-GB" dirty="0"/>
          </a:p>
          <a:p>
            <a:r>
              <a:rPr lang="en-GB" dirty="0">
                <a:latin typeface="Arial"/>
                <a:cs typeface="Arial"/>
              </a:rPr>
              <a:t>Support you to develop/maintain friendships and relationships </a:t>
            </a:r>
            <a:endParaRPr lang="en-GB" dirty="0"/>
          </a:p>
          <a:p>
            <a:r>
              <a:rPr lang="en-GB" dirty="0">
                <a:latin typeface="Arial"/>
                <a:cs typeface="Arial"/>
              </a:rPr>
              <a:t>Supporting you to be an active member of your community </a:t>
            </a:r>
          </a:p>
        </p:txBody>
      </p:sp>
    </p:spTree>
    <p:extLst>
      <p:ext uri="{BB962C8B-B14F-4D97-AF65-F5344CB8AC3E}">
        <p14:creationId xmlns:p14="http://schemas.microsoft.com/office/powerpoint/2010/main" val="2868244596"/>
      </p:ext>
    </p:extLst>
  </p:cSld>
  <p:clrMapOvr>
    <a:masterClrMapping/>
  </p:clrMapOvr>
</p:sld>
</file>

<file path=ppt/theme/theme1.xml><?xml version="1.0" encoding="utf-8"?>
<a:theme xmlns:a="http://schemas.openxmlformats.org/drawingml/2006/main" name="Office Theme">
  <a:themeElements>
    <a:clrScheme name="Custom 1">
      <a:dk1>
        <a:srgbClr val="003366"/>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c58a-d66d-45cf-b590-f5625097185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BB513BD579BF4FAC6B5580372F2F7E" ma:contentTypeVersion="15" ma:contentTypeDescription="Create a new document." ma:contentTypeScope="" ma:versionID="de8caa775dd89a14ed443dd9f792ccd9">
  <xsd:schema xmlns:xsd="http://www.w3.org/2001/XMLSchema" xmlns:xs="http://www.w3.org/2001/XMLSchema" xmlns:p="http://schemas.microsoft.com/office/2006/metadata/properties" xmlns:ns3="46c37b34-2409-4c5e-90c0-b948f1353365" xmlns:ns4="2a4cc58a-d66d-45cf-b590-f56250971858" targetNamespace="http://schemas.microsoft.com/office/2006/metadata/properties" ma:root="true" ma:fieldsID="0dc576a8152c9ce7a0715535148cb34a" ns3:_="" ns4:_="">
    <xsd:import namespace="46c37b34-2409-4c5e-90c0-b948f1353365"/>
    <xsd:import namespace="2a4cc58a-d66d-45cf-b590-f5625097185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Location"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c37b34-2409-4c5e-90c0-b948f135336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a4cc58a-d66d-45cf-b590-f5625097185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8ADC5A-807F-42B2-92C7-50F51D6D3270}">
  <ds:schemaRefs>
    <ds:schemaRef ds:uri="http://schemas.openxmlformats.org/package/2006/metadata/core-properties"/>
    <ds:schemaRef ds:uri="http://purl.org/dc/terms/"/>
    <ds:schemaRef ds:uri="http://schemas.microsoft.com/office/2006/documentManagement/types"/>
    <ds:schemaRef ds:uri="http://purl.org/dc/elements/1.1/"/>
    <ds:schemaRef ds:uri="2a4cc58a-d66d-45cf-b590-f56250971858"/>
    <ds:schemaRef ds:uri="http://schemas.microsoft.com/office/2006/metadata/properties"/>
    <ds:schemaRef ds:uri="http://schemas.microsoft.com/office/infopath/2007/PartnerControls"/>
    <ds:schemaRef ds:uri="46c37b34-2409-4c5e-90c0-b948f1353365"/>
    <ds:schemaRef ds:uri="http://www.w3.org/XML/1998/namespace"/>
    <ds:schemaRef ds:uri="http://purl.org/dc/dcmitype/"/>
  </ds:schemaRefs>
</ds:datastoreItem>
</file>

<file path=customXml/itemProps2.xml><?xml version="1.0" encoding="utf-8"?>
<ds:datastoreItem xmlns:ds="http://schemas.openxmlformats.org/officeDocument/2006/customXml" ds:itemID="{78AC92BE-7F65-4AD4-9C31-5651DA116B67}">
  <ds:schemaRefs>
    <ds:schemaRef ds:uri="http://schemas.microsoft.com/sharepoint/v3/contenttype/forms"/>
  </ds:schemaRefs>
</ds:datastoreItem>
</file>

<file path=customXml/itemProps3.xml><?xml version="1.0" encoding="utf-8"?>
<ds:datastoreItem xmlns:ds="http://schemas.openxmlformats.org/officeDocument/2006/customXml" ds:itemID="{519D9756-5824-4314-BAD4-4691A59B6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c37b34-2409-4c5e-90c0-b948f1353365"/>
    <ds:schemaRef ds:uri="2a4cc58a-d66d-45cf-b590-f562509718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213</TotalTime>
  <Words>761</Words>
  <Application>Microsoft Office PowerPoint</Application>
  <PresentationFormat>Widescreen</PresentationFormat>
  <Paragraphs>74</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Transition 14+ Preparing For Adulthood </vt:lpstr>
      <vt:lpstr>Introduction to Transition</vt:lpstr>
      <vt:lpstr>Introduction to Transition Cont…</vt:lpstr>
      <vt:lpstr>How can they support you? </vt:lpstr>
      <vt:lpstr>Who do they work with?</vt:lpstr>
      <vt:lpstr>Who do they work with?</vt:lpstr>
      <vt:lpstr>Pathways </vt:lpstr>
      <vt:lpstr>What we want to achieve? </vt:lpstr>
      <vt:lpstr>What we want to achieve continued... </vt:lpstr>
      <vt:lpstr>Contacts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Mike Pickin</dc:creator>
  <cp:lastModifiedBy>Krupali Shah</cp:lastModifiedBy>
  <cp:revision>14</cp:revision>
  <dcterms:created xsi:type="dcterms:W3CDTF">2020-02-07T11:14:16Z</dcterms:created>
  <dcterms:modified xsi:type="dcterms:W3CDTF">2025-10-22T12:21:42Z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0x01010047BB513BD579BF4FAC6B5580372F2F7E</vt:lpwstr>
  </property>
</Properties>
</file>