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63" r:id="rId3"/>
    <p:sldId id="264" r:id="rId4"/>
  </p:sldIdLst>
  <p:sldSz cx="10058400" cy="77724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B8"/>
    <a:srgbClr val="003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7" d="100"/>
          <a:sy n="97" d="100"/>
        </p:scale>
        <p:origin x="1764" y="78"/>
      </p:cViewPr>
      <p:guideLst/>
    </p:cSldViewPr>
  </p:slideViewPr>
  <p:notesTextViewPr>
    <p:cViewPr>
      <p:scale>
        <a:sx n="3" d="2"/>
        <a:sy n="3" d="2"/>
      </p:scale>
      <p:origin x="0" y="0"/>
    </p:cViewPr>
  </p:notesTextViewPr>
  <p:notesViewPr>
    <p:cSldViewPr snapToGrid="0">
      <p:cViewPr varScale="1">
        <p:scale>
          <a:sx n="95" d="100"/>
          <a:sy n="95" d="100"/>
        </p:scale>
        <p:origin x="35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38D6FE3C-34D8-4B4B-9273-D907B0A3B964}" type="datetimeFigureOut">
              <a:rPr lang="en-US"/>
              <a:t>08-May-19</a:t>
            </a:fld>
            <a:endParaRPr/>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1D0FF5F4-5691-49AF-9E16-FB22826F7264}" type="datetimeFigureOut">
              <a:rPr lang="en-US"/>
              <a:t>08-May-19</a:t>
            </a:fld>
            <a:endParaRPr/>
          </a:p>
        </p:txBody>
      </p:sp>
      <p:sp>
        <p:nvSpPr>
          <p:cNvPr id="4" name="Slide Image Placeholder 3"/>
          <p:cNvSpPr>
            <a:spLocks noGrp="1" noRot="1" noChangeAspect="1"/>
          </p:cNvSpPr>
          <p:nvPr>
            <p:ph type="sldImg" idx="2"/>
          </p:nvPr>
        </p:nvSpPr>
        <p:spPr>
          <a:xfrm>
            <a:off x="1262063" y="1241425"/>
            <a:ext cx="433387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357530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695947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1"/>
          <p:cNvSpPr>
            <a:spLocks noGrp="1"/>
          </p:cNvSpPr>
          <p:nvPr>
            <p:ph type="body" sz="quarter" idx="19" hasCustomPrompt="1"/>
          </p:nvPr>
        </p:nvSpPr>
        <p:spPr>
          <a:xfrm>
            <a:off x="502920" y="3403600"/>
            <a:ext cx="2286000" cy="3693886"/>
          </a:xfrm>
        </p:spPr>
        <p:txBody>
          <a:bodyPr lIns="0" tIns="0" rIns="0" bIns="0" anchor="t">
            <a:noAutofit/>
          </a:bodyPr>
          <a:lstStyle>
            <a:lvl1pPr marL="0" indent="0" algn="l">
              <a:lnSpc>
                <a:spcPct val="200000"/>
              </a:lnSpc>
              <a:spcBef>
                <a:spcPts val="1200"/>
              </a:spcBef>
              <a:spcAft>
                <a:spcPts val="0"/>
              </a:spcAft>
              <a:buNone/>
              <a:defRPr sz="1200" i="1">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3840479" y="696686"/>
            <a:ext cx="2286000"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Click to add text</a:t>
            </a:r>
            <a:endParaRPr dirty="0"/>
          </a:p>
        </p:txBody>
      </p:sp>
      <p:sp>
        <p:nvSpPr>
          <p:cNvPr id="18" name="Rectangle 17"/>
          <p:cNvSpPr/>
          <p:nvPr userDrawn="1"/>
        </p:nvSpPr>
        <p:spPr>
          <a:xfrm>
            <a:off x="442027"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 name="Picture Placeholder 4"/>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a:t> </a:t>
            </a:r>
          </a:p>
        </p:txBody>
      </p:sp>
      <p:sp>
        <p:nvSpPr>
          <p:cNvPr id="48" name="Picture Placeholder 4"/>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
        <p:nvSpPr>
          <p:cNvPr id="49" name="Rectangle 48"/>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icture Placeholder 4"/>
          <p:cNvSpPr>
            <a:spLocks noGrp="1"/>
          </p:cNvSpPr>
          <p:nvPr>
            <p:ph type="pic" sz="quarter" idx="31"/>
          </p:nvPr>
        </p:nvSpPr>
        <p:spPr>
          <a:xfrm>
            <a:off x="6959473" y="640080"/>
            <a:ext cx="2816352" cy="4886724"/>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
        <p:nvSpPr>
          <p:cNvPr id="52" name="Rectangle 51"/>
          <p:cNvSpPr/>
          <p:nvPr userDrawn="1"/>
        </p:nvSpPr>
        <p:spPr>
          <a:xfrm>
            <a:off x="695947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21"/>
          <p:cNvSpPr>
            <a:spLocks noGrp="1"/>
          </p:cNvSpPr>
          <p:nvPr>
            <p:ph type="body" sz="quarter" idx="60" hasCustomPrompt="1"/>
          </p:nvPr>
        </p:nvSpPr>
        <p:spPr>
          <a:xfrm>
            <a:off x="3840479" y="5820181"/>
            <a:ext cx="2423160" cy="247243"/>
          </a:xfrm>
        </p:spPr>
        <p:txBody>
          <a:bodyPr lIns="0" tIns="0" rIns="0" bIns="0" anchor="t">
            <a:noAutofit/>
          </a:bodyPr>
          <a:lstStyle>
            <a:lvl1pPr marL="0" indent="0" algn="l">
              <a:lnSpc>
                <a:spcPct val="100000"/>
              </a:lnSpc>
              <a:spcBef>
                <a:spcPts val="0"/>
              </a:spcBef>
              <a:buNone/>
              <a:defRPr sz="14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6" name="Text Placeholder 21"/>
          <p:cNvSpPr>
            <a:spLocks noGrp="1"/>
          </p:cNvSpPr>
          <p:nvPr>
            <p:ph type="body" sz="quarter" idx="61" hasCustomPrompt="1"/>
          </p:nvPr>
        </p:nvSpPr>
        <p:spPr>
          <a:xfrm>
            <a:off x="3840479" y="6146006"/>
            <a:ext cx="2423160" cy="642938"/>
          </a:xfrm>
        </p:spPr>
        <p:txBody>
          <a:bodyPr lIns="0" tIns="0" rIns="0" bIns="0" anchor="t">
            <a:noAutofit/>
          </a:bodyPr>
          <a:lstStyle>
            <a:lvl1pPr marL="0" indent="0" algn="l">
              <a:lnSpc>
                <a:spcPct val="110000"/>
              </a:lnSpc>
              <a:spcBef>
                <a:spcPts val="0"/>
              </a:spcBef>
              <a:buNone/>
              <a:defRPr sz="1100" b="0" i="0">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endParaRPr lang="en-US" dirty="0"/>
          </a:p>
        </p:txBody>
      </p:sp>
      <p:sp>
        <p:nvSpPr>
          <p:cNvPr id="57" name="Text Placeholder 21"/>
          <p:cNvSpPr>
            <a:spLocks noGrp="1"/>
          </p:cNvSpPr>
          <p:nvPr>
            <p:ph type="body" sz="quarter" idx="62" hasCustomPrompt="1"/>
          </p:nvPr>
        </p:nvSpPr>
        <p:spPr>
          <a:xfrm>
            <a:off x="3840479" y="6860600"/>
            <a:ext cx="2423160" cy="236886"/>
          </a:xfrm>
        </p:spPr>
        <p:txBody>
          <a:bodyPr lIns="0" tIns="0" rIns="0" bIns="0" anchor="t">
            <a:noAutofit/>
          </a:bodyPr>
          <a:lstStyle>
            <a:lvl1pPr marL="0" indent="0" algn="l">
              <a:lnSpc>
                <a:spcPct val="100000"/>
              </a:lnSpc>
              <a:spcBef>
                <a:spcPts val="0"/>
              </a:spcBef>
              <a:buNone/>
              <a:defRPr sz="11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8" name="Text Placeholder 21"/>
          <p:cNvSpPr>
            <a:spLocks noGrp="1"/>
          </p:cNvSpPr>
          <p:nvPr>
            <p:ph type="body" sz="quarter" idx="63" hasCustomPrompt="1"/>
          </p:nvPr>
        </p:nvSpPr>
        <p:spPr>
          <a:xfrm>
            <a:off x="7156069" y="5820182"/>
            <a:ext cx="2423160" cy="1040418"/>
          </a:xfrm>
        </p:spPr>
        <p:txBody>
          <a:bodyPr lIns="0" tIns="0" rIns="0" bIns="0" anchor="ctr">
            <a:noAutofit/>
          </a:bodyPr>
          <a:lstStyle>
            <a:lvl1pPr marL="0" indent="0" algn="ctr">
              <a:lnSpc>
                <a:spcPct val="120000"/>
              </a:lnSpc>
              <a:spcBef>
                <a:spcPts val="0"/>
              </a:spcBef>
              <a:buNone/>
              <a:defRPr sz="24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Company name</a:t>
            </a:r>
            <a:endParaRPr dirty="0"/>
          </a:p>
        </p:txBody>
      </p:sp>
    </p:spTree>
    <p:extLst>
      <p:ext uri="{BB962C8B-B14F-4D97-AF65-F5344CB8AC3E}">
        <p14:creationId xmlns:p14="http://schemas.microsoft.com/office/powerpoint/2010/main" val="586319277"/>
      </p:ext>
    </p:extLst>
  </p:cSld>
  <p:clrMapOvr>
    <a:masterClrMapping/>
  </p:clrMapOvr>
  <p:extLst mod="1">
    <p:ext uri="{DCECCB84-F9BA-43D5-87BE-67443E8EF086}">
      <p15:sldGuideLst xmlns:p15="http://schemas.microsoft.com/office/powerpoint/2012/main">
        <p15:guide id="1" orient="horz" pos="288" userDrawn="1">
          <p15:clr>
            <a:srgbClr val="FBAE40"/>
          </p15:clr>
        </p15:guide>
        <p15:guide id="2" orient="horz" pos="4560" userDrawn="1">
          <p15:clr>
            <a:srgbClr val="FBAE40"/>
          </p15:clr>
        </p15:guide>
        <p15:guide id="3" pos="144" userDrawn="1">
          <p15:clr>
            <a:srgbClr val="FBAE40"/>
          </p15:clr>
        </p15:guide>
        <p15:guide id="4" pos="1920" userDrawn="1">
          <p15:clr>
            <a:srgbClr val="FBAE40"/>
          </p15:clr>
        </p15:guide>
        <p15:guide id="6" pos="6156" userDrawn="1">
          <p15:clr>
            <a:srgbClr val="FBAE40"/>
          </p15:clr>
        </p15:guide>
        <p15:guide id="7" pos="4382" userDrawn="1">
          <p15:clr>
            <a:srgbClr val="FBAE40"/>
          </p15:clr>
        </p15:guide>
        <p15:guide id="8" pos="2250" userDrawn="1">
          <p15:clr>
            <a:srgbClr val="FBAE40"/>
          </p15:clr>
        </p15:guide>
        <p15:guide id="9" pos="4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79" name="Straight Connector 78"/>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78" name="Rectangle 77"/>
          <p:cNvSpPr/>
          <p:nvPr userDrawn="1"/>
        </p:nvSpPr>
        <p:spPr>
          <a:xfrm>
            <a:off x="695858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icture Placeholder 4"/>
          <p:cNvSpPr>
            <a:spLocks noGrp="1"/>
          </p:cNvSpPr>
          <p:nvPr>
            <p:ph type="pic" sz="quarter" idx="60"/>
          </p:nvPr>
        </p:nvSpPr>
        <p:spPr>
          <a:xfrm>
            <a:off x="6958584" y="3265712"/>
            <a:ext cx="2816352" cy="2268881"/>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
        <p:nvSpPr>
          <p:cNvPr id="72" name="Text Placeholder 21"/>
          <p:cNvSpPr>
            <a:spLocks noGrp="1"/>
          </p:cNvSpPr>
          <p:nvPr>
            <p:ph type="body" sz="quarter" idx="63" hasCustomPrompt="1"/>
          </p:nvPr>
        </p:nvSpPr>
        <p:spPr>
          <a:xfrm>
            <a:off x="7155180" y="5805715"/>
            <a:ext cx="2423160" cy="1204685"/>
          </a:xfrm>
        </p:spPr>
        <p:txBody>
          <a:bodyPr lIns="0" tIns="0" rIns="0" bIns="0" anchor="t">
            <a:noAutofit/>
          </a:bodyPr>
          <a:lstStyle>
            <a:lvl1pPr marL="0" indent="0" algn="l">
              <a:lnSpc>
                <a:spcPct val="150000"/>
              </a:lnSpc>
              <a:spcBef>
                <a:spcPts val="90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3" name="Text Placeholder 21"/>
          <p:cNvSpPr>
            <a:spLocks noGrp="1"/>
          </p:cNvSpPr>
          <p:nvPr>
            <p:ph type="body" sz="quarter" idx="64" hasCustomPrompt="1"/>
          </p:nvPr>
        </p:nvSpPr>
        <p:spPr>
          <a:xfrm>
            <a:off x="7155180" y="1622984"/>
            <a:ext cx="2423160" cy="1488472"/>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1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74" name="Rectangle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21"/>
          <p:cNvSpPr>
            <a:spLocks noGrp="1"/>
          </p:cNvSpPr>
          <p:nvPr>
            <p:ph type="body" sz="quarter" idx="65" hasCustomPrompt="1"/>
          </p:nvPr>
        </p:nvSpPr>
        <p:spPr>
          <a:xfrm>
            <a:off x="7223760" y="696686"/>
            <a:ext cx="2286000"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77" name="Rectangle 76"/>
          <p:cNvSpPr/>
          <p:nvPr userDrawn="1"/>
        </p:nvSpPr>
        <p:spPr>
          <a:xfrm>
            <a:off x="3575303"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1"/>
          <p:cNvSpPr>
            <a:spLocks noGrp="1"/>
          </p:cNvSpPr>
          <p:nvPr>
            <p:ph type="body" sz="quarter" idx="61" hasCustomPrompt="1"/>
          </p:nvPr>
        </p:nvSpPr>
        <p:spPr>
          <a:xfrm>
            <a:off x="3771899" y="822960"/>
            <a:ext cx="2423160" cy="1386841"/>
          </a:xfrm>
        </p:spPr>
        <p:txBody>
          <a:bodyPr lIns="0" tIns="0" rIns="0" bIns="0" anchor="t">
            <a:noAutofit/>
          </a:bodyPr>
          <a:lstStyle>
            <a:lvl1pPr marL="0" indent="0" algn="l">
              <a:lnSpc>
                <a:spcPct val="150000"/>
              </a:lnSpc>
              <a:spcBef>
                <a:spcPts val="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1" name="Text Placeholder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a:lnSpc>
                <a:spcPct val="120000"/>
              </a:lnSpc>
              <a:spcBef>
                <a:spcPts val="0"/>
              </a:spcBef>
              <a:buNone/>
              <a:defRPr sz="1100" b="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6" name="Rectangle 75"/>
          <p:cNvSpPr/>
          <p:nvPr userDrawn="1"/>
        </p:nvSpPr>
        <p:spPr>
          <a:xfrm>
            <a:off x="23774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1"/>
          <p:cNvSpPr>
            <a:spLocks noGrp="1"/>
          </p:cNvSpPr>
          <p:nvPr>
            <p:ph type="body" sz="quarter" idx="20" hasCustomPrompt="1"/>
          </p:nvPr>
        </p:nvSpPr>
        <p:spPr>
          <a:xfrm>
            <a:off x="423333" y="5748867"/>
            <a:ext cx="2445174" cy="1261533"/>
          </a:xfrm>
        </p:spPr>
        <p:txBody>
          <a:bodyPr lIns="0" tIns="0" rIns="0" bIns="0" anchor="t">
            <a:noAutofit/>
          </a:bodyPr>
          <a:lstStyle>
            <a:lvl1pPr marL="0" indent="0" algn="l">
              <a:lnSpc>
                <a:spcPct val="150000"/>
              </a:lnSpc>
              <a:spcBef>
                <a:spcPts val="90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23333" y="1622984"/>
            <a:ext cx="2445174" cy="1488472"/>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1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52" name="Text Placeholder 21"/>
          <p:cNvSpPr>
            <a:spLocks noGrp="1"/>
          </p:cNvSpPr>
          <p:nvPr>
            <p:ph type="body" sz="quarter" idx="58" hasCustomPrompt="1"/>
          </p:nvPr>
        </p:nvSpPr>
        <p:spPr>
          <a:xfrm>
            <a:off x="423333" y="696686"/>
            <a:ext cx="2445174"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53" name="Picture Placeholder 4"/>
          <p:cNvSpPr>
            <a:spLocks noGrp="1"/>
          </p:cNvSpPr>
          <p:nvPr>
            <p:ph type="pic" sz="quarter" idx="59"/>
          </p:nvPr>
        </p:nvSpPr>
        <p:spPr>
          <a:xfrm>
            <a:off x="237744" y="3265713"/>
            <a:ext cx="2816352" cy="2268881"/>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Picture Placeholder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Tree>
    <p:extLst>
      <p:ext uri="{BB962C8B-B14F-4D97-AF65-F5344CB8AC3E}">
        <p14:creationId xmlns:p14="http://schemas.microsoft.com/office/powerpoint/2010/main" val="1184508751"/>
      </p:ext>
    </p:extLst>
  </p:cSld>
  <p:clrMapOvr>
    <a:masterClrMapping/>
  </p:clrMapOvr>
  <p:extLst mod="1">
    <p:ext uri="{DCECCB84-F9BA-43D5-87BE-67443E8EF086}">
      <p15:sldGuideLst xmlns:p15="http://schemas.microsoft.com/office/powerpoint/2012/main">
        <p15:guide id="1" pos="144" userDrawn="1">
          <p15:clr>
            <a:srgbClr val="FBAE40"/>
          </p15:clr>
        </p15:guide>
        <p15:guide id="2" pos="1920" userDrawn="1">
          <p15:clr>
            <a:srgbClr val="FBAE40"/>
          </p15:clr>
        </p15:guide>
        <p15:guide id="3" pos="2250" userDrawn="1">
          <p15:clr>
            <a:srgbClr val="FBAE40"/>
          </p15:clr>
        </p15:guide>
        <p15:guide id="4" pos="4026" userDrawn="1">
          <p15:clr>
            <a:srgbClr val="FBAE40"/>
          </p15:clr>
        </p15:guide>
        <p15:guide id="5" pos="4382" userDrawn="1">
          <p15:clr>
            <a:srgbClr val="FBAE40"/>
          </p15:clr>
        </p15:guide>
        <p15:guide id="6" pos="6160" userDrawn="1">
          <p15:clr>
            <a:srgbClr val="FBAE40"/>
          </p15:clr>
        </p15:guide>
        <p15:guide id="7" orient="horz" pos="288" userDrawn="1">
          <p15:clr>
            <a:srgbClr val="FBAE40"/>
          </p15:clr>
        </p15:guide>
        <p15:guide id="8" orient="horz" pos="45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08-May-19</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endParaRPr lang="en-US" sz="10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8828" y="16663"/>
            <a:ext cx="3096126" cy="7491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3470175" y="110137"/>
            <a:ext cx="3096126" cy="7491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866185" y="264672"/>
            <a:ext cx="3096126" cy="7243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0210" y="96252"/>
            <a:ext cx="30961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433010" y="96252"/>
            <a:ext cx="30961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816290" y="111492"/>
            <a:ext cx="30961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385071" y="196797"/>
            <a:ext cx="3266334" cy="7246471"/>
          </a:xfrm>
          <a:prstGeom prst="rect">
            <a:avLst/>
          </a:prstGeom>
        </p:spPr>
        <p:txBody>
          <a:bodyPr wrap="square">
            <a:spAutoFit/>
          </a:bodyPr>
          <a:lstStyle/>
          <a:p>
            <a:pPr>
              <a:spcAft>
                <a:spcPts val="600"/>
              </a:spcAft>
            </a:pPr>
            <a:r>
              <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rPr>
              <a:t>PLEASE SUPPORT US </a:t>
            </a:r>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solidFill>
                  <a:srgbClr val="FF0000"/>
                </a:solidFill>
                <a:latin typeface="Verdana" panose="020B0604030504040204" pitchFamily="34" charset="0"/>
                <a:ea typeface="Verdana" panose="020B0604030504040204" pitchFamily="34" charset="0"/>
                <a:cs typeface="Verdana" panose="020B0604030504040204" pitchFamily="34" charset="0"/>
              </a:rPr>
              <a:t>Our mission is to ensure that everyone has access to affordable music therapy, helping to improve their wellbeing and quality of life through creative and participatory music making. </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latin typeface="Verdana" panose="020B0604030504040204" pitchFamily="34" charset="0"/>
                <a:ea typeface="Verdana" panose="020B0604030504040204" pitchFamily="34" charset="0"/>
                <a:cs typeface="Verdana" panose="020B0604030504040204" pitchFamily="34" charset="0"/>
              </a:rPr>
              <a:t>For more information on all our services and how we can help, please visit our website or call or email us at the contact details below.</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latin typeface="Verdana" panose="020B0604030504040204" pitchFamily="34" charset="0"/>
                <a:ea typeface="Verdana" panose="020B0604030504040204" pitchFamily="34" charset="0"/>
                <a:cs typeface="Verdana" panose="020B0604030504040204" pitchFamily="34" charset="0"/>
              </a:rPr>
              <a:t>If you want to support our work, go to </a:t>
            </a:r>
            <a:r>
              <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rPr>
              <a:t>www.justgiving.com/okmtrust  </a:t>
            </a: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latin typeface="Verdana" panose="020B0604030504040204" pitchFamily="34" charset="0"/>
                <a:ea typeface="Verdana" panose="020B0604030504040204" pitchFamily="34" charset="0"/>
                <a:cs typeface="Verdana" panose="020B0604030504040204" pitchFamily="34" charset="0"/>
              </a:rPr>
              <a:t>           </a:t>
            </a:r>
            <a:endParaRPr lang="en-GB" sz="14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b="1" dirty="0" err="1">
                <a:solidFill>
                  <a:srgbClr val="0039AC"/>
                </a:solidFill>
                <a:latin typeface="Verdana" panose="020B0604030504040204" pitchFamily="34" charset="0"/>
                <a:ea typeface="Verdana" panose="020B0604030504040204" pitchFamily="34" charset="0"/>
                <a:cs typeface="Verdana" panose="020B0604030504040204" pitchFamily="34" charset="0"/>
              </a:rPr>
              <a:t>Otakar</a:t>
            </a:r>
            <a:r>
              <a:rPr lang="en-GB" sz="1400" b="1" dirty="0">
                <a:solidFill>
                  <a:srgbClr val="0039AC"/>
                </a:solidFill>
                <a:latin typeface="Verdana" panose="020B0604030504040204" pitchFamily="34" charset="0"/>
                <a:ea typeface="Verdana" panose="020B0604030504040204" pitchFamily="34" charset="0"/>
                <a:cs typeface="Verdana" panose="020B0604030504040204" pitchFamily="34" charset="0"/>
              </a:rPr>
              <a:t> Kraus Music Trust </a:t>
            </a:r>
          </a:p>
          <a:p>
            <a:pPr algn="ctr"/>
            <a:r>
              <a:rPr lang="en-GB" sz="1000" b="1" dirty="0">
                <a:latin typeface="Verdana" panose="020B0604030504040204" pitchFamily="34" charset="0"/>
                <a:ea typeface="Verdana" panose="020B0604030504040204" pitchFamily="34" charset="0"/>
                <a:cs typeface="Verdana" panose="020B0604030504040204" pitchFamily="34" charset="0"/>
              </a:rPr>
              <a:t>3 Twining Avenue Twickenham </a:t>
            </a:r>
          </a:p>
          <a:p>
            <a:pPr algn="ctr"/>
            <a:r>
              <a:rPr lang="en-GB" sz="1000" b="1" dirty="0">
                <a:latin typeface="Verdana" panose="020B0604030504040204" pitchFamily="34" charset="0"/>
                <a:ea typeface="Verdana" panose="020B0604030504040204" pitchFamily="34" charset="0"/>
                <a:cs typeface="Verdana" panose="020B0604030504040204" pitchFamily="34" charset="0"/>
              </a:rPr>
              <a:t>Middlesex TW2 5LL </a:t>
            </a:r>
          </a:p>
          <a:p>
            <a:pPr algn="ctr"/>
            <a:r>
              <a:rPr lang="en-GB" sz="1000" b="1" dirty="0">
                <a:latin typeface="Verdana" panose="020B0604030504040204" pitchFamily="34" charset="0"/>
                <a:ea typeface="Verdana" panose="020B0604030504040204" pitchFamily="34" charset="0"/>
                <a:cs typeface="Verdana" panose="020B0604030504040204" pitchFamily="34" charset="0"/>
              </a:rPr>
              <a:t>Tel: 07435 062212</a:t>
            </a:r>
          </a:p>
          <a:p>
            <a:pPr algn="ctr"/>
            <a:r>
              <a:rPr lang="en-GB" sz="1000" b="1" dirty="0">
                <a:latin typeface="Verdana" panose="020B0604030504040204" pitchFamily="34" charset="0"/>
                <a:ea typeface="Verdana" panose="020B0604030504040204" pitchFamily="34" charset="0"/>
                <a:cs typeface="Verdana" panose="020B0604030504040204" pitchFamily="34" charset="0"/>
              </a:rPr>
              <a:t>Email: info@okmtrust.org.uk</a:t>
            </a:r>
          </a:p>
          <a:p>
            <a:pPr algn="ctr"/>
            <a:r>
              <a:rPr lang="en-GB" sz="1000" b="1" dirty="0">
                <a:latin typeface="Verdana" panose="020B0604030504040204" pitchFamily="34" charset="0"/>
                <a:ea typeface="Verdana" panose="020B0604030504040204" pitchFamily="34" charset="0"/>
                <a:cs typeface="Verdana" panose="020B0604030504040204" pitchFamily="34" charset="0"/>
              </a:rPr>
              <a:t>Website: www.okmtrust.org.uk</a:t>
            </a:r>
          </a:p>
          <a:p>
            <a:endParaRPr lang="en-GB" sz="300" dirty="0">
              <a:latin typeface="Verdana" panose="020B0604030504040204" pitchFamily="34" charset="0"/>
              <a:ea typeface="Verdana" panose="020B0604030504040204" pitchFamily="34" charset="0"/>
              <a:cs typeface="Verdana" panose="020B0604030504040204" pitchFamily="34" charset="0"/>
            </a:endParaRPr>
          </a:p>
          <a:p>
            <a:pPr>
              <a:lnSpc>
                <a:spcPct val="200000"/>
              </a:lnSpc>
            </a:pPr>
            <a:r>
              <a:rPr lang="en-GB" sz="1000" dirty="0">
                <a:latin typeface="Verdana" panose="020B0604030504040204" pitchFamily="34" charset="0"/>
                <a:ea typeface="Verdana" panose="020B0604030504040204" pitchFamily="34" charset="0"/>
                <a:cs typeface="Verdana" panose="020B0604030504040204" pitchFamily="34" charset="0"/>
              </a:rPr>
              <a:t>           Engage with us on social media: </a:t>
            </a:r>
          </a:p>
          <a:p>
            <a:pPr marL="360363">
              <a:lnSpc>
                <a:spcPct val="200000"/>
              </a:lnSpc>
            </a:pPr>
            <a:r>
              <a:rPr lang="en-GB" sz="950" dirty="0">
                <a:latin typeface="Verdana" panose="020B0604030504040204" pitchFamily="34" charset="0"/>
                <a:ea typeface="Verdana" panose="020B0604030504040204" pitchFamily="34" charset="0"/>
                <a:cs typeface="Verdana" panose="020B0604030504040204" pitchFamily="34" charset="0"/>
              </a:rPr>
              <a:t>www.facebook.com/otakarkrausmusictrust Twitter: @</a:t>
            </a:r>
            <a:r>
              <a:rPr lang="en-GB" sz="950" dirty="0" err="1">
                <a:latin typeface="Verdana" panose="020B0604030504040204" pitchFamily="34" charset="0"/>
                <a:ea typeface="Verdana" panose="020B0604030504040204" pitchFamily="34" charset="0"/>
                <a:cs typeface="Verdana" panose="020B0604030504040204" pitchFamily="34" charset="0"/>
              </a:rPr>
              <a:t>OKmusictrust</a:t>
            </a:r>
            <a:r>
              <a:rPr lang="en-GB" sz="950" dirty="0">
                <a:latin typeface="Verdana" panose="020B0604030504040204" pitchFamily="34" charset="0"/>
                <a:ea typeface="Verdana" panose="020B0604030504040204" pitchFamily="34" charset="0"/>
                <a:cs typeface="Verdana" panose="020B0604030504040204" pitchFamily="34" charset="0"/>
              </a:rPr>
              <a:t> www.youtube.com/OKmusictrust </a:t>
            </a:r>
          </a:p>
        </p:txBody>
      </p:sp>
      <p:sp>
        <p:nvSpPr>
          <p:cNvPr id="32" name="Rectangle 31"/>
          <p:cNvSpPr/>
          <p:nvPr/>
        </p:nvSpPr>
        <p:spPr>
          <a:xfrm>
            <a:off x="7507705" y="6128084"/>
            <a:ext cx="2404711" cy="48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8775032" y="6280484"/>
            <a:ext cx="1289784" cy="622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805851" y="4877610"/>
            <a:ext cx="3266334" cy="757643"/>
          </a:xfrm>
          <a:prstGeom prst="rect">
            <a:avLst/>
          </a:prstGeom>
        </p:spPr>
        <p:txBody>
          <a:bodyPr wrap="square">
            <a:spAutoFit/>
          </a:bodyPr>
          <a:lstStyle/>
          <a:p>
            <a:pPr algn="ctr">
              <a:lnSpc>
                <a:spcPct val="107000"/>
              </a:lnSpc>
              <a:spcAft>
                <a:spcPts val="0"/>
              </a:spcAft>
            </a:pPr>
            <a:r>
              <a:rPr lang="en-GB" sz="2400" b="1" dirty="0">
                <a:solidFill>
                  <a:srgbClr val="0039AC"/>
                </a:solidFill>
                <a:latin typeface="Verdana" panose="020B0604030504040204" pitchFamily="34" charset="0"/>
                <a:ea typeface="Verdana" panose="020B0604030504040204" pitchFamily="34" charset="0"/>
                <a:cs typeface="Verdana" panose="020B0604030504040204" pitchFamily="34" charset="0"/>
              </a:rPr>
              <a:t>MUSIC THERAPY   </a:t>
            </a:r>
          </a:p>
          <a:p>
            <a:pPr>
              <a:lnSpc>
                <a:spcPct val="107000"/>
              </a:lnSpc>
              <a:spcAft>
                <a:spcPts val="0"/>
              </a:spcAft>
            </a:pPr>
            <a:r>
              <a:rPr lang="en-GB" dirty="0">
                <a:latin typeface="Verdana" panose="020B0604030504040204" pitchFamily="34" charset="0"/>
                <a:ea typeface="Verdana" panose="020B0604030504040204" pitchFamily="34" charset="0"/>
                <a:cs typeface="Verdana" panose="020B0604030504040204" pitchFamily="34" charset="0"/>
              </a:rPr>
              <a:t>    </a:t>
            </a:r>
          </a:p>
        </p:txBody>
      </p:sp>
      <p:pic>
        <p:nvPicPr>
          <p:cNvPr id="1026" name="Picture 2" descr="Image result for facebook twitter and youtube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299" t="13685" r="27648" b="10816"/>
          <a:stretch/>
        </p:blipFill>
        <p:spPr bwMode="auto">
          <a:xfrm>
            <a:off x="3449509" y="6446953"/>
            <a:ext cx="331192" cy="3348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facebook twitter and youtub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92" t="13270" r="50222" b="10401"/>
          <a:stretch/>
        </p:blipFill>
        <p:spPr bwMode="auto">
          <a:xfrm>
            <a:off x="3466363" y="7219285"/>
            <a:ext cx="321702" cy="3252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facebook twitter and youtube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33" t="13737" r="73380" b="9935"/>
          <a:stretch/>
        </p:blipFill>
        <p:spPr bwMode="auto">
          <a:xfrm>
            <a:off x="3459938" y="6853644"/>
            <a:ext cx="334552" cy="3382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6852367" y="2830062"/>
            <a:ext cx="645610" cy="436196"/>
          </a:xfrm>
          <a:prstGeom prst="rect">
            <a:avLst/>
          </a:prstGeom>
        </p:spPr>
      </p:pic>
      <p:sp>
        <p:nvSpPr>
          <p:cNvPr id="28" name="Rectangle 27"/>
          <p:cNvSpPr/>
          <p:nvPr/>
        </p:nvSpPr>
        <p:spPr>
          <a:xfrm>
            <a:off x="6632442" y="2766087"/>
            <a:ext cx="1860884" cy="281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A6D2AC5-A6E9-4FEF-96B3-9D2693D2DC44}"/>
              </a:ext>
            </a:extLst>
          </p:cNvPr>
          <p:cNvSpPr txBox="1"/>
          <p:nvPr/>
        </p:nvSpPr>
        <p:spPr>
          <a:xfrm>
            <a:off x="7048400" y="5431350"/>
            <a:ext cx="2731694" cy="2400657"/>
          </a:xfrm>
          <a:prstGeom prst="rect">
            <a:avLst/>
          </a:prstGeom>
          <a:noFill/>
        </p:spPr>
        <p:txBody>
          <a:bodyPr wrap="square" rtlCol="0">
            <a:spAutoFit/>
          </a:bodyPr>
          <a:lstStyle/>
          <a:p>
            <a:r>
              <a:rPr lang="en-GB" i="1" dirty="0">
                <a:solidFill>
                  <a:srgbClr val="003DB8"/>
                </a:solidFill>
              </a:rPr>
              <a:t> </a:t>
            </a:r>
            <a:r>
              <a:rPr lang="en-GB" sz="1200" dirty="0">
                <a:solidFill>
                  <a:srgbClr val="003DB8"/>
                </a:solidFill>
                <a:latin typeface="Verdana" panose="020B0604030504040204" pitchFamily="34" charset="0"/>
                <a:ea typeface="Verdana" panose="020B0604030504040204" pitchFamily="34" charset="0"/>
              </a:rPr>
              <a:t>A key to a better quality of life through the power of music</a:t>
            </a:r>
          </a:p>
          <a:p>
            <a:endParaRPr lang="en-GB" sz="1200" i="1" dirty="0">
              <a:solidFill>
                <a:srgbClr val="FF0000"/>
              </a:solidFill>
              <a:latin typeface="Verdana" panose="020B0604030504040204" pitchFamily="34" charset="0"/>
              <a:ea typeface="Verdana" panose="020B0604030504040204" pitchFamily="34" charset="0"/>
            </a:endParaRPr>
          </a:p>
          <a:p>
            <a:endParaRPr lang="en-GB" sz="1200" i="1" dirty="0">
              <a:solidFill>
                <a:srgbClr val="FF0000"/>
              </a:solidFill>
              <a:latin typeface="Verdana" panose="020B0604030504040204" pitchFamily="34" charset="0"/>
              <a:ea typeface="Verdana" panose="020B0604030504040204" pitchFamily="34" charset="0"/>
            </a:endParaRPr>
          </a:p>
          <a:p>
            <a:endParaRPr lang="en-GB" sz="1200" i="1" dirty="0">
              <a:solidFill>
                <a:srgbClr val="FF0000"/>
              </a:solidFill>
              <a:latin typeface="Verdana" panose="020B0604030504040204" pitchFamily="34" charset="0"/>
              <a:ea typeface="Verdana" panose="020B0604030504040204" pitchFamily="34" charset="0"/>
            </a:endParaRPr>
          </a:p>
          <a:p>
            <a:r>
              <a:rPr lang="en-GB" sz="1200" b="1" i="1" dirty="0">
                <a:solidFill>
                  <a:srgbClr val="FF0000"/>
                </a:solidFill>
                <a:latin typeface="Verdana" panose="020B0604030504040204" pitchFamily="34" charset="0"/>
                <a:ea typeface="Verdana" panose="020B0604030504040204" pitchFamily="34" charset="0"/>
              </a:rPr>
              <a:t>“It has helped us realise the impact music can have in our daily lives”</a:t>
            </a:r>
          </a:p>
          <a:p>
            <a:endParaRPr lang="en-GB" sz="1200" i="1" dirty="0">
              <a:solidFill>
                <a:srgbClr val="FF0000"/>
              </a:solidFill>
              <a:latin typeface="Verdana" panose="020B0604030504040204" pitchFamily="34" charset="0"/>
              <a:ea typeface="Verdana" panose="020B0604030504040204" pitchFamily="34" charset="0"/>
            </a:endParaRPr>
          </a:p>
          <a:p>
            <a:endParaRPr lang="en-GB" sz="1200" i="1" dirty="0">
              <a:solidFill>
                <a:srgbClr val="FF0000"/>
              </a:solidFill>
              <a:latin typeface="Verdana" panose="020B0604030504040204" pitchFamily="34" charset="0"/>
              <a:ea typeface="Verdana" panose="020B0604030504040204" pitchFamily="34" charset="0"/>
            </a:endParaRPr>
          </a:p>
          <a:p>
            <a:endParaRPr lang="en-GB" sz="1200" i="1" dirty="0">
              <a:solidFill>
                <a:srgbClr val="FF0000"/>
              </a:solidFill>
              <a:latin typeface="Verdana" panose="020B0604030504040204" pitchFamily="34" charset="0"/>
              <a:ea typeface="Verdana" panose="020B0604030504040204" pitchFamily="34" charset="0"/>
            </a:endParaRPr>
          </a:p>
          <a:p>
            <a:endParaRPr lang="en-GB" sz="1200" i="1" dirty="0">
              <a:solidFill>
                <a:srgbClr val="FF0000"/>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8C32B4DB-A051-4ABB-8553-745295481B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290" y="299388"/>
            <a:ext cx="2641665" cy="1187683"/>
          </a:xfrm>
          <a:prstGeom prst="rect">
            <a:avLst/>
          </a:prstGeom>
        </p:spPr>
      </p:pic>
      <p:pic>
        <p:nvPicPr>
          <p:cNvPr id="2" name="Picture 1">
            <a:extLst>
              <a:ext uri="{FF2B5EF4-FFF2-40B4-BE49-F238E27FC236}">
                <a16:creationId xmlns:a16="http://schemas.microsoft.com/office/drawing/2014/main" id="{FD922BFF-66E5-4867-AB09-47E3FBC439EE}"/>
              </a:ext>
            </a:extLst>
          </p:cNvPr>
          <p:cNvPicPr>
            <a:picLocks noChangeAspect="1"/>
          </p:cNvPicPr>
          <p:nvPr/>
        </p:nvPicPr>
        <p:blipFill>
          <a:blip r:embed="rId7"/>
          <a:stretch>
            <a:fillRect/>
          </a:stretch>
        </p:blipFill>
        <p:spPr>
          <a:xfrm>
            <a:off x="7084196" y="1897122"/>
            <a:ext cx="2660103" cy="2841474"/>
          </a:xfrm>
          <a:prstGeom prst="rect">
            <a:avLst/>
          </a:prstGeom>
        </p:spPr>
      </p:pic>
      <p:sp>
        <p:nvSpPr>
          <p:cNvPr id="5" name="TextBox 4">
            <a:extLst>
              <a:ext uri="{FF2B5EF4-FFF2-40B4-BE49-F238E27FC236}">
                <a16:creationId xmlns:a16="http://schemas.microsoft.com/office/drawing/2014/main" id="{698DD195-0057-49C9-997E-B21DCA3225AC}"/>
              </a:ext>
            </a:extLst>
          </p:cNvPr>
          <p:cNvSpPr txBox="1"/>
          <p:nvPr/>
        </p:nvSpPr>
        <p:spPr>
          <a:xfrm>
            <a:off x="116772" y="198831"/>
            <a:ext cx="3048873" cy="6247864"/>
          </a:xfrm>
          <a:prstGeom prst="rect">
            <a:avLst/>
          </a:prstGeom>
          <a:noFill/>
        </p:spPr>
        <p:txBody>
          <a:bodyPr wrap="square" rtlCol="0">
            <a:spAutoFit/>
          </a:bodyPr>
          <a:lstStyle/>
          <a:p>
            <a:pPr lvl="0"/>
            <a:r>
              <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rPr>
              <a:t>OK MUSIC SCHOOL: </a:t>
            </a:r>
          </a:p>
          <a:p>
            <a:pPr lvl="0">
              <a:spcAft>
                <a:spcPts val="600"/>
              </a:spcAft>
            </a:pPr>
            <a:r>
              <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rPr>
              <a:t>Teaches c</a:t>
            </a: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hildren and young people with additional needs aged 5-25 to play instruments or sing, increasing their confidence and social skills. Pupils perform in public concerts and some have passed  music exams.</a:t>
            </a:r>
          </a:p>
          <a:p>
            <a:pPr lvl="0"/>
            <a:r>
              <a:rPr lang="en-GB" sz="1000" b="1" i="1" dirty="0">
                <a:solidFill>
                  <a:srgbClr val="FF0000"/>
                </a:solidFill>
                <a:latin typeface="Verdana" panose="020B0604030504040204" pitchFamily="34" charset="0"/>
                <a:ea typeface="Verdana" panose="020B0604030504040204" pitchFamily="34" charset="0"/>
                <a:cs typeface="Verdana" panose="020B0604030504040204" pitchFamily="34" charset="0"/>
              </a:rPr>
              <a:t>“I love music because it gives me confidence and takes me away from the pressures of real life”</a:t>
            </a:r>
            <a:endParaRPr lang="en-GB" sz="1000" b="1"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r>
              <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rPr>
              <a:t>OK YOUTH CHOIRS:</a:t>
            </a:r>
          </a:p>
          <a:p>
            <a:pPr lvl="0"/>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Inclusive Choirs in 2 age groups for children and young people of all abilities, to help them make friends and gain confidence. The choirs perform at our 2 annual concerts and enjoyed appearing on BBC Breakfast</a:t>
            </a: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81076A14-6B84-400F-83E2-D1A0346F08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532" y="5141105"/>
            <a:ext cx="2743481" cy="2337278"/>
          </a:xfrm>
          <a:prstGeom prst="rect">
            <a:avLst/>
          </a:prstGeom>
        </p:spPr>
      </p:pic>
      <p:sp>
        <p:nvSpPr>
          <p:cNvPr id="11" name="TextBox 10">
            <a:extLst>
              <a:ext uri="{FF2B5EF4-FFF2-40B4-BE49-F238E27FC236}">
                <a16:creationId xmlns:a16="http://schemas.microsoft.com/office/drawing/2014/main" id="{ADA37746-FCE5-4BFA-A676-6AAB4CE41008}"/>
              </a:ext>
            </a:extLst>
          </p:cNvPr>
          <p:cNvSpPr txBox="1"/>
          <p:nvPr/>
        </p:nvSpPr>
        <p:spPr>
          <a:xfrm>
            <a:off x="7442937" y="1574217"/>
            <a:ext cx="2244691" cy="215444"/>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Registered Charity No 1178401</a:t>
            </a:r>
          </a:p>
        </p:txBody>
      </p:sp>
      <p:pic>
        <p:nvPicPr>
          <p:cNvPr id="10" name="Picture 9" descr="A group of people performing on stage in front of a crowd&#10;&#10;Description automatically generated">
            <a:extLst>
              <a:ext uri="{FF2B5EF4-FFF2-40B4-BE49-F238E27FC236}">
                <a16:creationId xmlns:a16="http://schemas.microsoft.com/office/drawing/2014/main" id="{31AF0DA1-E4E7-4F9F-AE00-A4989A2D47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786" y="1943061"/>
            <a:ext cx="2984295" cy="1874170"/>
          </a:xfrm>
          <a:prstGeom prst="rect">
            <a:avLst/>
          </a:prstGeom>
        </p:spPr>
      </p:pic>
      <p:pic>
        <p:nvPicPr>
          <p:cNvPr id="12" name="Picture 11">
            <a:extLst>
              <a:ext uri="{FF2B5EF4-FFF2-40B4-BE49-F238E27FC236}">
                <a16:creationId xmlns:a16="http://schemas.microsoft.com/office/drawing/2014/main" id="{AC1DB324-AB6A-4DE6-92F0-2039DE6A97BE}"/>
              </a:ext>
            </a:extLst>
          </p:cNvPr>
          <p:cNvPicPr>
            <a:picLocks noChangeAspect="1"/>
          </p:cNvPicPr>
          <p:nvPr/>
        </p:nvPicPr>
        <p:blipFill rotWithShape="1">
          <a:blip r:embed="rId10">
            <a:extLst>
              <a:ext uri="{28A0092B-C50C-407E-A947-70E740481C1C}">
                <a14:useLocalDpi xmlns:a14="http://schemas.microsoft.com/office/drawing/2010/main" val="0"/>
              </a:ext>
            </a:extLst>
          </a:blip>
          <a:srcRect r="3114" b="6614"/>
          <a:stretch/>
        </p:blipFill>
        <p:spPr>
          <a:xfrm>
            <a:off x="3468977" y="2725191"/>
            <a:ext cx="3038711" cy="2074607"/>
          </a:xfrm>
          <a:prstGeom prst="rect">
            <a:avLst/>
          </a:prstGeom>
        </p:spPr>
      </p:pic>
    </p:spTree>
    <p:extLst>
      <p:ext uri="{BB962C8B-B14F-4D97-AF65-F5344CB8AC3E}">
        <p14:creationId xmlns:p14="http://schemas.microsoft.com/office/powerpoint/2010/main" val="97443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80210" y="96252"/>
            <a:ext cx="30961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608736" y="473435"/>
            <a:ext cx="3140190" cy="7298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r>
              <a:rPr lang="en-GB" dirty="0"/>
              <a:t>	Communication Difficulties  </a:t>
            </a:r>
          </a:p>
        </p:txBody>
      </p:sp>
      <p:sp>
        <p:nvSpPr>
          <p:cNvPr id="29" name="Rectangle 28"/>
          <p:cNvSpPr/>
          <p:nvPr/>
        </p:nvSpPr>
        <p:spPr>
          <a:xfrm>
            <a:off x="3433010" y="111492"/>
            <a:ext cx="30961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816290" y="111492"/>
            <a:ext cx="30961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44776" y="240825"/>
            <a:ext cx="3229278" cy="8371523"/>
          </a:xfrm>
          <a:prstGeom prst="rect">
            <a:avLst/>
          </a:prstGeom>
        </p:spPr>
        <p:txBody>
          <a:bodyPr wrap="square">
            <a:spAutoFit/>
          </a:bodyPr>
          <a:lstStyle/>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GB" sz="1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8383604" y="1857656"/>
            <a:ext cx="114139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503920" y="6385560"/>
            <a:ext cx="731520" cy="32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517536" y="3539898"/>
            <a:ext cx="731520" cy="32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831253" y="197210"/>
            <a:ext cx="3209623" cy="6417141"/>
          </a:xfrm>
          <a:prstGeom prst="rect">
            <a:avLst/>
          </a:prstGeom>
        </p:spPr>
        <p:txBody>
          <a:bodyPr wrap="square">
            <a:spAutoFit/>
          </a:bodyPr>
          <a:lstStyle/>
          <a:p>
            <a:pPr lvl="0">
              <a:spcAft>
                <a:spcPts val="600"/>
              </a:spcAft>
            </a:pPr>
            <a:r>
              <a:rPr lang="en-GB" sz="1100" b="1" dirty="0">
                <a:solidFill>
                  <a:srgbClr val="0039AC"/>
                </a:solidFill>
                <a:latin typeface="Verdana" panose="020B0604030504040204" pitchFamily="34" charset="0"/>
                <a:ea typeface="Verdana" panose="020B0604030504040204" pitchFamily="34" charset="0"/>
                <a:cs typeface="Verdana" panose="020B0604030504040204" pitchFamily="34" charset="0"/>
              </a:rPr>
              <a:t>OUR PROJECTS</a:t>
            </a:r>
          </a:p>
          <a:p>
            <a:pPr lvl="0"/>
            <a:r>
              <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rPr>
              <a:t>OK MUSIC CLUB:</a:t>
            </a: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 </a:t>
            </a:r>
          </a:p>
          <a:p>
            <a:pPr lvl="0"/>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Group sessions for children with disabilities and their siblings aged 4 months to 7 years, to encourage creativity, concentration and communication skills. </a:t>
            </a: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marL="1158875" indent="-1158875" algn="r"/>
            <a:r>
              <a:rPr lang="en-GB" sz="1000" i="1"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rPr>
              <a:t>OK MUSIC GROUP: </a:t>
            </a:r>
          </a:p>
          <a:p>
            <a:pPr>
              <a:spcAft>
                <a:spcPts val="600"/>
              </a:spcAft>
            </a:pPr>
            <a:r>
              <a:rPr lang="en-GB" sz="1000" dirty="0">
                <a:latin typeface="Verdana" panose="020B0604030504040204" pitchFamily="34" charset="0"/>
                <a:ea typeface="Verdana" panose="020B0604030504040204" pitchFamily="34" charset="0"/>
                <a:cs typeface="Verdana" panose="020B0604030504040204" pitchFamily="34" charset="0"/>
              </a:rPr>
              <a:t>Music sessions for young people and adults with mental health problems to help them interact with others and improve their emotional well-being.</a:t>
            </a:r>
          </a:p>
          <a:p>
            <a:pPr>
              <a:spcAft>
                <a:spcPts val="1200"/>
              </a:spcAft>
            </a:pPr>
            <a:r>
              <a:rPr lang="en-GB" sz="1050" b="1" i="1" dirty="0">
                <a:solidFill>
                  <a:srgbClr val="FF0000"/>
                </a:solidFill>
                <a:latin typeface="Verdana" panose="020B0604030504040204" pitchFamily="34" charset="0"/>
                <a:ea typeface="Verdana" panose="020B0604030504040204" pitchFamily="34" charset="0"/>
                <a:cs typeface="Verdana" panose="020B0604030504040204" pitchFamily="34" charset="0"/>
              </a:rPr>
              <a:t>“I have found singing very uplifting”</a:t>
            </a:r>
          </a:p>
          <a:p>
            <a:r>
              <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rPr>
              <a:t>OK MUSIC HARMONY: </a:t>
            </a:r>
          </a:p>
          <a:p>
            <a:r>
              <a:rPr lang="en-GB" sz="1000" dirty="0">
                <a:solidFill>
                  <a:schemeClr val="tx2"/>
                </a:solidFill>
                <a:latin typeface="Verdana" panose="020B0604030504040204" pitchFamily="34" charset="0"/>
                <a:ea typeface="Verdana" panose="020B0604030504040204" pitchFamily="34" charset="0"/>
                <a:cs typeface="Verdana" panose="020B0604030504040204" pitchFamily="34" charset="0"/>
              </a:rPr>
              <a:t>Music groups for elderly people at </a:t>
            </a:r>
            <a:r>
              <a:rPr lang="en-GB" sz="1000" dirty="0" err="1">
                <a:solidFill>
                  <a:schemeClr val="tx2"/>
                </a:solidFill>
                <a:latin typeface="Verdana" panose="020B0604030504040204" pitchFamily="34" charset="0"/>
                <a:ea typeface="Verdana" panose="020B0604030504040204" pitchFamily="34" charset="0"/>
                <a:cs typeface="Verdana" panose="020B0604030504040204" pitchFamily="34" charset="0"/>
              </a:rPr>
              <a:t>Homelink</a:t>
            </a:r>
            <a:r>
              <a:rPr lang="en-GB" sz="1000" dirty="0">
                <a:solidFill>
                  <a:schemeClr val="tx2"/>
                </a:solidFill>
                <a:latin typeface="Verdana" panose="020B0604030504040204" pitchFamily="34" charset="0"/>
                <a:ea typeface="Verdana" panose="020B0604030504040204" pitchFamily="34" charset="0"/>
                <a:cs typeface="Verdana" panose="020B0604030504040204" pitchFamily="34" charset="0"/>
              </a:rPr>
              <a:t> Day Care Respite Centre, to help them share old memories and have a positive social experience.</a:t>
            </a:r>
            <a:endParaRPr lang="en-GB" sz="1000" dirty="0">
              <a:latin typeface="Verdana" panose="020B0604030504040204" pitchFamily="34" charset="0"/>
              <a:ea typeface="Verdana" panose="020B0604030504040204" pitchFamily="34" charset="0"/>
              <a:cs typeface="Verdana" panose="020B0604030504040204" pitchFamily="34" charset="0"/>
            </a:endParaRPr>
          </a:p>
          <a:p>
            <a:pPr lvl="0"/>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p:cNvSpPr/>
          <p:nvPr/>
        </p:nvSpPr>
        <p:spPr>
          <a:xfrm>
            <a:off x="1094965" y="1839038"/>
            <a:ext cx="929061" cy="390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10" y="232610"/>
            <a:ext cx="3229843" cy="11185370"/>
          </a:xfrm>
          <a:prstGeom prst="rect">
            <a:avLst/>
          </a:prstGeom>
        </p:spPr>
        <p:txBody>
          <a:bodyPr wrap="square">
            <a:spAutoFit/>
          </a:bodyPr>
          <a:lstStyle/>
          <a:p>
            <a:pPr>
              <a:lnSpc>
                <a:spcPct val="107000"/>
              </a:lnSpc>
              <a:spcBef>
                <a:spcPts val="600"/>
              </a:spcBef>
              <a:spcAft>
                <a:spcPts val="600"/>
              </a:spcAft>
            </a:pPr>
            <a:r>
              <a:rPr lang="en-GB" sz="1000" b="1" dirty="0">
                <a:solidFill>
                  <a:srgbClr val="003DB8"/>
                </a:solidFill>
                <a:latin typeface="Verdana" panose="020B0604030504040204" pitchFamily="34" charset="0"/>
                <a:ea typeface="Verdana" panose="020B0604030504040204" pitchFamily="34" charset="0"/>
                <a:cs typeface="Verdana" panose="020B0604030504040204" pitchFamily="34" charset="0"/>
              </a:rPr>
              <a:t>The</a:t>
            </a:r>
            <a:r>
              <a:rPr lang="en-GB" sz="1000" b="1" dirty="0">
                <a:latin typeface="Verdana" panose="020B0604030504040204" pitchFamily="34" charset="0"/>
                <a:ea typeface="Verdana" panose="020B0604030504040204" pitchFamily="34" charset="0"/>
                <a:cs typeface="Verdana" panose="020B0604030504040204" pitchFamily="34" charset="0"/>
              </a:rPr>
              <a:t> </a:t>
            </a:r>
            <a:r>
              <a:rPr lang="en-GB" sz="1000" b="1" dirty="0" err="1">
                <a:solidFill>
                  <a:srgbClr val="0039AC"/>
                </a:solidFill>
                <a:latin typeface="Verdana" panose="020B0604030504040204" pitchFamily="34" charset="0"/>
                <a:ea typeface="Verdana" panose="020B0604030504040204" pitchFamily="34" charset="0"/>
                <a:cs typeface="Verdana" panose="020B0604030504040204" pitchFamily="34" charset="0"/>
              </a:rPr>
              <a:t>Otakar</a:t>
            </a:r>
            <a:r>
              <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rPr>
              <a:t> Kraus Music Trust </a:t>
            </a:r>
            <a:r>
              <a:rPr lang="en-GB" sz="1000" b="1" dirty="0">
                <a:latin typeface="Verdana" panose="020B0604030504040204" pitchFamily="34" charset="0"/>
                <a:ea typeface="Verdana" panose="020B0604030504040204" pitchFamily="34" charset="0"/>
                <a:cs typeface="Verdana" panose="020B0604030504040204" pitchFamily="34" charset="0"/>
              </a:rPr>
              <a:t>(OKMT) </a:t>
            </a:r>
            <a:r>
              <a:rPr lang="en-GB" sz="1000" dirty="0">
                <a:latin typeface="Verdana" panose="020B0604030504040204" pitchFamily="34" charset="0"/>
                <a:ea typeface="Verdana" panose="020B0604030504040204" pitchFamily="34" charset="0"/>
                <a:cs typeface="Verdana" panose="020B0604030504040204" pitchFamily="34" charset="0"/>
              </a:rPr>
              <a:t>was founded by Dr Margaret Lobo in 1991 and provides music therapy for people who have physical, learning, psychological or neurological difficulties in order to improve their well-being and quality of life.</a:t>
            </a:r>
          </a:p>
          <a:p>
            <a:pPr lvl="0">
              <a:lnSpc>
                <a:spcPct val="107000"/>
              </a:lnSpc>
              <a:spcAft>
                <a:spcPts val="600"/>
              </a:spcAft>
            </a:pPr>
            <a:r>
              <a:rPr lang="en-GB" sz="1100" b="1" dirty="0">
                <a:solidFill>
                  <a:srgbClr val="003DB8"/>
                </a:solidFill>
                <a:latin typeface="Verdana" panose="020B0604030504040204" pitchFamily="34" charset="0"/>
                <a:ea typeface="Verdana" panose="020B0604030504040204" pitchFamily="34" charset="0"/>
                <a:cs typeface="Verdana" panose="020B0604030504040204" pitchFamily="34" charset="0"/>
              </a:rPr>
              <a:t>MUSIC THERAPY</a:t>
            </a:r>
            <a:endParaRPr lang="en-GB" sz="1000" dirty="0">
              <a:solidFill>
                <a:srgbClr val="003DB8"/>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Music therapy is a scientifically proven method of reaching people based on the understanding that the ability to respond to music remains unimpaired by disability, illness or trauma.</a:t>
            </a: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spcAft>
                <a:spcPts val="600"/>
              </a:spcAft>
              <a:buFont typeface="Wingdings" panose="05000000000000000000" pitchFamily="2" charset="2"/>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07000"/>
              </a:lnSpc>
              <a:buFont typeface="Wingdings" panose="05000000000000000000" pitchFamily="2" charset="2"/>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It is  particularly effective for those who find it hard to communicate through traditional methods, as it can enable them to express themselves and interact with others. </a:t>
            </a:r>
          </a:p>
          <a:p>
            <a:pPr marL="171450" lvl="0" indent="-171450">
              <a:lnSpc>
                <a:spcPct val="107000"/>
              </a:lnSpc>
              <a:spcBef>
                <a:spcPts val="1200"/>
              </a:spcBef>
              <a:spcAft>
                <a:spcPts val="1200"/>
              </a:spcAft>
              <a:buFont typeface="Wingdings" panose="05000000000000000000" pitchFamily="2" charset="2"/>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OKMT is based in South West London and annually provides over 3000 individual and group music sessions to 300 people of all ages, from toddlers to the elderly</a:t>
            </a:r>
            <a:endParaRPr lang="en-GB" sz="1000" b="1" dirty="0">
              <a:latin typeface="Verdana" panose="020B0604030504040204" pitchFamily="34" charset="0"/>
              <a:ea typeface="Verdana" panose="020B0604030504040204" pitchFamily="34" charset="0"/>
              <a:cs typeface="Verdana" panose="020B0604030504040204" pitchFamily="34" charset="0"/>
            </a:endParaRPr>
          </a:p>
          <a:p>
            <a:pPr lvl="0">
              <a:lnSpc>
                <a:spcPct val="107000"/>
              </a:lnSpc>
              <a:spcBef>
                <a:spcPts val="1200"/>
              </a:spcBef>
              <a:spcAft>
                <a:spcPts val="600"/>
              </a:spcAft>
            </a:pPr>
            <a:endParaRPr lang="en-GB" sz="11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lnSpc>
                <a:spcPct val="107000"/>
              </a:lnSpc>
              <a:spcBef>
                <a:spcPts val="1200"/>
              </a:spcBef>
              <a:spcAft>
                <a:spcPts val="600"/>
              </a:spcAft>
            </a:pPr>
            <a:endParaRPr lang="en-GB" sz="11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lnSpc>
                <a:spcPct val="107000"/>
              </a:lnSpc>
              <a:spcBef>
                <a:spcPts val="1200"/>
              </a:spcBef>
              <a:spcAft>
                <a:spcPts val="600"/>
              </a:spcAft>
            </a:pPr>
            <a:endParaRPr lang="en-GB" sz="11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lnSpc>
                <a:spcPct val="107000"/>
              </a:lnSpc>
              <a:spcBef>
                <a:spcPts val="1200"/>
              </a:spcBef>
              <a:spcAft>
                <a:spcPts val="600"/>
              </a:spcAft>
            </a:pPr>
            <a:endParaRPr lang="en-GB" sz="11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lnSpc>
                <a:spcPct val="107000"/>
              </a:lnSpc>
              <a:spcBef>
                <a:spcPts val="1200"/>
              </a:spcBef>
              <a:spcAft>
                <a:spcPts val="600"/>
              </a:spcAft>
            </a:pPr>
            <a:endParaRPr lang="en-GB" sz="11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lnSpc>
                <a:spcPct val="107000"/>
              </a:lnSpc>
              <a:spcBef>
                <a:spcPts val="1200"/>
              </a:spcBef>
              <a:spcAft>
                <a:spcPts val="600"/>
              </a:spcAft>
            </a:pPr>
            <a:endParaRPr lang="en-GB" sz="11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lnSpc>
                <a:spcPct val="107000"/>
              </a:lnSpc>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 </a:t>
            </a:r>
          </a:p>
          <a:p>
            <a:pPr>
              <a:lnSpc>
                <a:spcPct val="107000"/>
              </a:lnSpc>
              <a:spcAft>
                <a:spcPts val="0"/>
              </a:spcAft>
            </a:pPr>
            <a:endParaRPr lang="en-GB" sz="10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buSzPct val="135000"/>
            </a:pPr>
            <a:endParaRPr lang="en-GB" sz="10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buSzPct val="135000"/>
            </a:pPr>
            <a:endParaRPr lang="en-GB" sz="10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buSzPct val="135000"/>
            </a:pPr>
            <a:endParaRPr lang="en-GB" sz="10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buSzPct val="135000"/>
            </a:pPr>
            <a:endParaRPr lang="en-GB" sz="10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buSzPct val="135000"/>
            </a:pPr>
            <a:endParaRPr lang="en-GB" sz="10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buSzPct val="135000"/>
            </a:pPr>
            <a:endParaRPr lang="en-GB" sz="10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buSzPct val="135000"/>
            </a:pPr>
            <a:endParaRPr lang="en-GB" sz="10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buSzPct val="135000"/>
            </a:pPr>
            <a:endParaRPr lang="en-GB" sz="10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79283FF4-37D4-4331-99B2-3D0F876A6E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38" y="2505303"/>
            <a:ext cx="2500252" cy="2753578"/>
          </a:xfrm>
          <a:prstGeom prst="rect">
            <a:avLst/>
          </a:prstGeom>
        </p:spPr>
      </p:pic>
      <p:pic>
        <p:nvPicPr>
          <p:cNvPr id="3" name="Picture 2">
            <a:extLst>
              <a:ext uri="{FF2B5EF4-FFF2-40B4-BE49-F238E27FC236}">
                <a16:creationId xmlns:a16="http://schemas.microsoft.com/office/drawing/2014/main" id="{131C174C-9DE2-4976-A619-A686123C2024}"/>
              </a:ext>
            </a:extLst>
          </p:cNvPr>
          <p:cNvPicPr>
            <a:picLocks noChangeAspect="1"/>
          </p:cNvPicPr>
          <p:nvPr/>
        </p:nvPicPr>
        <p:blipFill rotWithShape="1">
          <a:blip r:embed="rId3">
            <a:extLst>
              <a:ext uri="{28A0092B-C50C-407E-A947-70E740481C1C}">
                <a14:useLocalDpi xmlns:a14="http://schemas.microsoft.com/office/drawing/2010/main" val="0"/>
              </a:ext>
            </a:extLst>
          </a:blip>
          <a:srcRect l="17400" t="6521" r="7098" b="10631"/>
          <a:stretch/>
        </p:blipFill>
        <p:spPr>
          <a:xfrm>
            <a:off x="6996089" y="1327788"/>
            <a:ext cx="2833711" cy="1940352"/>
          </a:xfrm>
          <a:prstGeom prst="rect">
            <a:avLst/>
          </a:prstGeom>
        </p:spPr>
      </p:pic>
      <p:sp>
        <p:nvSpPr>
          <p:cNvPr id="18" name="Rectangle 17">
            <a:extLst>
              <a:ext uri="{FF2B5EF4-FFF2-40B4-BE49-F238E27FC236}">
                <a16:creationId xmlns:a16="http://schemas.microsoft.com/office/drawing/2014/main" id="{DE1F5ED7-BF1E-4980-8B76-35087B440DB0}"/>
              </a:ext>
            </a:extLst>
          </p:cNvPr>
          <p:cNvSpPr/>
          <p:nvPr/>
        </p:nvSpPr>
        <p:spPr>
          <a:xfrm>
            <a:off x="3589329" y="240825"/>
            <a:ext cx="3182463" cy="9582623"/>
          </a:xfrm>
          <a:prstGeom prst="rect">
            <a:avLst/>
          </a:prstGeom>
        </p:spPr>
        <p:txBody>
          <a:bodyPr wrap="square">
            <a:spAutoFit/>
          </a:bodyPr>
          <a:lstStyle/>
          <a:p>
            <a:pPr lvl="0">
              <a:spcAft>
                <a:spcPts val="600"/>
              </a:spcAft>
            </a:pPr>
            <a:r>
              <a:rPr lang="en-GB" sz="1000" b="1" dirty="0">
                <a:solidFill>
                  <a:srgbClr val="003DB8"/>
                </a:solidFill>
                <a:latin typeface="Verdana" panose="020B0604030504040204" pitchFamily="34" charset="0"/>
                <a:ea typeface="Verdana" panose="020B0604030504040204" pitchFamily="34" charset="0"/>
                <a:cs typeface="Verdana" panose="020B0604030504040204" pitchFamily="34" charset="0"/>
              </a:rPr>
              <a:t>Music therapy can help people with:</a:t>
            </a:r>
            <a:endParaRPr lang="en-GB" sz="1000" dirty="0">
              <a:solidFill>
                <a:srgbClr val="003DB8"/>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ct val="12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Learning Difficulties </a:t>
            </a:r>
          </a:p>
          <a:p>
            <a:pPr marL="171450" lvl="0" indent="-171450">
              <a:lnSpc>
                <a:spcPct val="12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Developmental Delay</a:t>
            </a:r>
          </a:p>
          <a:p>
            <a:pPr marL="171450" lvl="0" indent="-171450">
              <a:lnSpc>
                <a:spcPct val="12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Autistic Spectrum Condition </a:t>
            </a:r>
          </a:p>
          <a:p>
            <a:pPr marL="171450" lvl="0" indent="-171450">
              <a:lnSpc>
                <a:spcPct val="12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Down’s Syndrome  </a:t>
            </a:r>
          </a:p>
          <a:p>
            <a:pPr marL="171450" lvl="0" indent="-171450">
              <a:lnSpc>
                <a:spcPct val="12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Mental Health Problems and Stress  </a:t>
            </a:r>
          </a:p>
          <a:p>
            <a:pPr marL="171450" lvl="0" indent="-171450">
              <a:lnSpc>
                <a:spcPct val="12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Stroke and other Neurological Conditions  </a:t>
            </a:r>
          </a:p>
          <a:p>
            <a:pPr marL="171450" lvl="0" indent="-171450">
              <a:lnSpc>
                <a:spcPct val="120000"/>
              </a:lnSpc>
              <a:spcAft>
                <a:spcPts val="1200"/>
              </a:spcAft>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Dementia</a:t>
            </a:r>
          </a:p>
          <a:p>
            <a:pPr lvl="0">
              <a:lnSpc>
                <a:spcPct val="120000"/>
              </a:lnSpc>
              <a:buSzPct val="135000"/>
            </a:pPr>
            <a:r>
              <a:rPr lang="en-GB" sz="1050" b="1" i="1" dirty="0">
                <a:solidFill>
                  <a:srgbClr val="FF0000"/>
                </a:solidFill>
                <a:latin typeface="Verdana" panose="020B0604030504040204" pitchFamily="34" charset="0"/>
                <a:ea typeface="Verdana" panose="020B0604030504040204" pitchFamily="34" charset="0"/>
                <a:cs typeface="Verdana" panose="020B0604030504040204" pitchFamily="34" charset="0"/>
              </a:rPr>
              <a:t>“The Sessions lift their mood and bring a sense of belonging”</a:t>
            </a:r>
          </a:p>
          <a:p>
            <a:pPr marL="171450" lvl="0" indent="-171450">
              <a:lnSpc>
                <a:spcPct val="120000"/>
              </a:lnSpc>
              <a:buSzPct val="135000"/>
              <a:buFont typeface="Arial" panose="020B0604020202020204" pitchFamily="34" charset="0"/>
              <a:buChar char="•"/>
            </a:pPr>
            <a:endPar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000" b="1"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000" b="1"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000" b="1"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000" b="1"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000" b="1"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000" b="1" dirty="0">
              <a:solidFill>
                <a:srgbClr val="43403B"/>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000" b="1" dirty="0">
              <a:solidFill>
                <a:srgbClr val="003DB8"/>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r>
              <a:rPr lang="en-GB" sz="1000" b="1" dirty="0">
                <a:solidFill>
                  <a:srgbClr val="003DB8"/>
                </a:solidFill>
                <a:latin typeface="Verdana" panose="020B0604030504040204" pitchFamily="34" charset="0"/>
                <a:ea typeface="Verdana" panose="020B0604030504040204" pitchFamily="34" charset="0"/>
                <a:cs typeface="Verdana" panose="020B0604030504040204" pitchFamily="34" charset="0"/>
              </a:rPr>
              <a:t>Music Therapy helps to improve:</a:t>
            </a:r>
          </a:p>
          <a:p>
            <a:pPr marL="171450" lvl="0" indent="-171450">
              <a:lnSpc>
                <a:spcPct val="13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Speech &amp; Communication Skills  </a:t>
            </a:r>
          </a:p>
          <a:p>
            <a:pPr marL="171450" lvl="0" indent="-171450">
              <a:lnSpc>
                <a:spcPct val="13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Confidence and Self-esteem</a:t>
            </a:r>
          </a:p>
          <a:p>
            <a:pPr marL="171450" lvl="0" indent="-171450">
              <a:lnSpc>
                <a:spcPct val="13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Social Interaction Skills  </a:t>
            </a:r>
          </a:p>
          <a:p>
            <a:pPr marL="171450" lvl="0" indent="-171450">
              <a:lnSpc>
                <a:spcPct val="13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Emotional Well-being</a:t>
            </a:r>
          </a:p>
          <a:p>
            <a:pPr marL="171450" lvl="0" indent="-171450">
              <a:lnSpc>
                <a:spcPct val="13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Focus and Concentration </a:t>
            </a:r>
          </a:p>
          <a:p>
            <a:pPr marL="171450" lvl="0" indent="-171450">
              <a:lnSpc>
                <a:spcPct val="13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Motor Skills</a:t>
            </a:r>
          </a:p>
          <a:p>
            <a:pPr marL="171450" lvl="0" indent="-171450">
              <a:lnSpc>
                <a:spcPct val="130000"/>
              </a:lnSpc>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Self-expression </a:t>
            </a:r>
          </a:p>
          <a:p>
            <a:pPr marL="171450" lvl="0" indent="-171450">
              <a:lnSpc>
                <a:spcPct val="130000"/>
              </a:lnSpc>
              <a:spcAft>
                <a:spcPts val="600"/>
              </a:spcAft>
              <a:buSzPct val="135000"/>
              <a:buFont typeface="Arial" panose="020B0604020202020204" pitchFamily="34" charset="0"/>
              <a:buChar char="•"/>
            </a:pPr>
            <a:r>
              <a:rPr lang="en-GB" sz="1000" dirty="0">
                <a:solidFill>
                  <a:srgbClr val="43403B"/>
                </a:solidFill>
                <a:latin typeface="Verdana" panose="020B0604030504040204" pitchFamily="34" charset="0"/>
                <a:ea typeface="Verdana" panose="020B0604030504040204" pitchFamily="34" charset="0"/>
                <a:cs typeface="Verdana" panose="020B0604030504040204" pitchFamily="34" charset="0"/>
              </a:rPr>
              <a:t>Creativity and Choice</a:t>
            </a:r>
            <a:endParaRPr lang="en-GB" sz="1000" b="1" dirty="0">
              <a:solidFill>
                <a:srgbClr val="003DB8"/>
              </a:solidFill>
              <a:latin typeface="Verdana" panose="020B0604030504040204" pitchFamily="34" charset="0"/>
              <a:ea typeface="Verdana" panose="020B0604030504040204" pitchFamily="34" charset="0"/>
              <a:cs typeface="Verdana" panose="020B0604030504040204" pitchFamily="34" charset="0"/>
            </a:endParaRPr>
          </a:p>
          <a:p>
            <a:endParaRPr lang="en-GB" sz="1000" b="1" dirty="0">
              <a:solidFill>
                <a:srgbClr val="003DB8"/>
              </a:solidFill>
              <a:latin typeface="Verdana" panose="020B0604030504040204" pitchFamily="34" charset="0"/>
              <a:ea typeface="Verdana" panose="020B0604030504040204" pitchFamily="34" charset="0"/>
              <a:cs typeface="Verdana" panose="020B0604030504040204" pitchFamily="34" charset="0"/>
            </a:endParaRPr>
          </a:p>
          <a:p>
            <a:pPr lvl="0"/>
            <a:r>
              <a:rPr lang="en-GB" sz="1050" b="1" i="1" dirty="0">
                <a:solidFill>
                  <a:srgbClr val="FF0000"/>
                </a:solidFill>
                <a:latin typeface="Verdana" panose="020B0604030504040204" pitchFamily="34" charset="0"/>
                <a:ea typeface="Verdana" panose="020B0604030504040204" pitchFamily="34" charset="0"/>
                <a:cs typeface="Verdana" panose="020B0604030504040204" pitchFamily="34" charset="0"/>
              </a:rPr>
              <a:t>“It has been a really profound experience to express my feelings through music”</a:t>
            </a:r>
          </a:p>
          <a:p>
            <a:pPr lvl="0"/>
            <a:endParaRPr lang="en-GB" sz="1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spcAft>
                <a:spcPts val="600"/>
              </a:spcAft>
            </a:pPr>
            <a:endParaRPr lang="en-GB" sz="1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endParaRPr lang="en-GB" sz="1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GB" sz="1000" b="1" dirty="0">
              <a:solidFill>
                <a:srgbClr val="0039AC"/>
              </a:solidFill>
              <a:latin typeface="Verdana" panose="020B0604030504040204" pitchFamily="34" charset="0"/>
              <a:ea typeface="Verdana" panose="020B0604030504040204" pitchFamily="34" charset="0"/>
              <a:cs typeface="Verdana" panose="020B0604030504040204" pitchFamily="34" charset="0"/>
            </a:endParaRPr>
          </a:p>
          <a:p>
            <a:endParaRPr lang="en-GB" sz="1000" b="1" dirty="0">
              <a:latin typeface="Verdana" panose="020B0604030504040204" pitchFamily="34" charset="0"/>
              <a:ea typeface="Verdana" panose="020B0604030504040204" pitchFamily="34" charset="0"/>
              <a:cs typeface="Verdana" panose="020B0604030504040204" pitchFamily="34" charset="0"/>
            </a:endParaRPr>
          </a:p>
          <a:p>
            <a:endParaRPr lang="en-GB" sz="1000" b="1" dirty="0">
              <a:latin typeface="Verdana" panose="020B0604030504040204" pitchFamily="34" charset="0"/>
              <a:ea typeface="Verdana" panose="020B0604030504040204" pitchFamily="34" charset="0"/>
              <a:cs typeface="Verdana" panose="020B0604030504040204" pitchFamily="34" charset="0"/>
            </a:endParaRPr>
          </a:p>
          <a:p>
            <a:endParaRPr lang="en-GB" sz="1000" b="1"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GB" sz="10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GB" sz="10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GB" sz="10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0F563203-B4E3-459C-8E1F-96E291DC73E8}"/>
              </a:ext>
            </a:extLst>
          </p:cNvPr>
          <p:cNvPicPr>
            <a:picLocks noChangeAspect="1"/>
          </p:cNvPicPr>
          <p:nvPr/>
        </p:nvPicPr>
        <p:blipFill>
          <a:blip r:embed="rId4"/>
          <a:stretch>
            <a:fillRect/>
          </a:stretch>
        </p:blipFill>
        <p:spPr>
          <a:xfrm>
            <a:off x="3693372" y="2555308"/>
            <a:ext cx="2950720" cy="1969179"/>
          </a:xfrm>
          <a:prstGeom prst="rect">
            <a:avLst/>
          </a:prstGeom>
        </p:spPr>
      </p:pic>
      <p:pic>
        <p:nvPicPr>
          <p:cNvPr id="7" name="Picture 6">
            <a:extLst>
              <a:ext uri="{FF2B5EF4-FFF2-40B4-BE49-F238E27FC236}">
                <a16:creationId xmlns:a16="http://schemas.microsoft.com/office/drawing/2014/main" id="{08F57CD4-EF92-4CAF-BF72-8AE5CF86B1F0}"/>
              </a:ext>
            </a:extLst>
          </p:cNvPr>
          <p:cNvPicPr>
            <a:picLocks noChangeAspect="1"/>
          </p:cNvPicPr>
          <p:nvPr/>
        </p:nvPicPr>
        <p:blipFill rotWithShape="1">
          <a:blip r:embed="rId5"/>
          <a:srcRect t="6609" r="6303"/>
          <a:stretch/>
        </p:blipFill>
        <p:spPr>
          <a:xfrm>
            <a:off x="6993932" y="5417497"/>
            <a:ext cx="2759719" cy="2031376"/>
          </a:xfrm>
          <a:prstGeom prst="rect">
            <a:avLst/>
          </a:prstGeom>
        </p:spPr>
      </p:pic>
      <p:sp>
        <p:nvSpPr>
          <p:cNvPr id="8" name="TextBox 7">
            <a:extLst>
              <a:ext uri="{FF2B5EF4-FFF2-40B4-BE49-F238E27FC236}">
                <a16:creationId xmlns:a16="http://schemas.microsoft.com/office/drawing/2014/main" id="{07327F4C-56DE-4AA8-A597-3D16CA151E9A}"/>
              </a:ext>
            </a:extLst>
          </p:cNvPr>
          <p:cNvSpPr txBox="1"/>
          <p:nvPr/>
        </p:nvSpPr>
        <p:spPr>
          <a:xfrm>
            <a:off x="592176" y="6813407"/>
            <a:ext cx="2162175" cy="530915"/>
          </a:xfrm>
          <a:prstGeom prst="rect">
            <a:avLst/>
          </a:prstGeom>
          <a:noFill/>
        </p:spPr>
        <p:txBody>
          <a:bodyPr wrap="square" rtlCol="0">
            <a:spAutoFit/>
          </a:bodyPr>
          <a:lstStyle/>
          <a:p>
            <a:r>
              <a:rPr lang="en-GB" b="1" dirty="0"/>
              <a:t> </a:t>
            </a:r>
            <a:r>
              <a:rPr lang="en-GB" sz="1050" b="1" i="1" dirty="0">
                <a:solidFill>
                  <a:srgbClr val="FF0000"/>
                </a:solidFill>
                <a:latin typeface="Verdana" panose="020B0604030504040204" pitchFamily="34" charset="0"/>
                <a:ea typeface="Verdana" panose="020B0604030504040204" pitchFamily="34" charset="0"/>
              </a:rPr>
              <a:t>“The Music Group has really changed my  life” </a:t>
            </a:r>
          </a:p>
        </p:txBody>
      </p:sp>
      <p:pic>
        <p:nvPicPr>
          <p:cNvPr id="9" name="Picture 8">
            <a:extLst>
              <a:ext uri="{FF2B5EF4-FFF2-40B4-BE49-F238E27FC236}">
                <a16:creationId xmlns:a16="http://schemas.microsoft.com/office/drawing/2014/main" id="{FC2474E9-BEB8-47B7-B1DD-0D78AD97EA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3392" y="5756579"/>
            <a:ext cx="665334" cy="774405"/>
          </a:xfrm>
          <a:prstGeom prst="rect">
            <a:avLst/>
          </a:prstGeom>
        </p:spPr>
      </p:pic>
    </p:spTree>
    <p:extLst>
      <p:ext uri="{BB962C8B-B14F-4D97-AF65-F5344CB8AC3E}">
        <p14:creationId xmlns:p14="http://schemas.microsoft.com/office/powerpoint/2010/main" val="3868660371"/>
      </p:ext>
    </p:extLst>
  </p:cSld>
  <p:clrMapOvr>
    <a:masterClrMapping/>
  </p:clrMapOvr>
</p:sld>
</file>

<file path=ppt/theme/theme1.xml><?xml version="1.0" encoding="utf-8"?>
<a:theme xmlns:a="http://schemas.openxmlformats.org/drawingml/2006/main" name="Winter Brochure 11 x 8.5">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fold travel brochure (red and gray design)" id="{98C27DEB-A521-4968-B616-758E700FDEEF}" vid="{97059566-1C59-46BF-9038-5AF7578C5492}"/>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14947D-AE2B-4971-A7B0-B74EE9014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Music Therapy - Draft leaflet</Template>
  <TotalTime>0</TotalTime>
  <Words>598</Words>
  <Application>Microsoft Office PowerPoint</Application>
  <PresentationFormat>Custom</PresentationFormat>
  <Paragraphs>212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 Light</vt:lpstr>
      <vt:lpstr>Georgia</vt:lpstr>
      <vt:lpstr>Verdana</vt:lpstr>
      <vt:lpstr>Wingdings</vt:lpstr>
      <vt:lpstr>Winter Brochure 11 x 8.5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2017-01-12T10:09:39Z</dcterms:created>
  <dcterms:modified xsi:type="dcterms:W3CDTF">2019-05-08T22:34:38Z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TC039154159991</vt:lpwstr>
  </property>
</Properties>
</file>